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80" r:id="rId4"/>
    <p:sldId id="259" r:id="rId5"/>
    <p:sldId id="275" r:id="rId6"/>
    <p:sldId id="262" r:id="rId7"/>
    <p:sldId id="263" r:id="rId8"/>
    <p:sldId id="264" r:id="rId9"/>
    <p:sldId id="277" r:id="rId10"/>
    <p:sldId id="265" r:id="rId11"/>
    <p:sldId id="281" r:id="rId12"/>
    <p:sldId id="278" r:id="rId13"/>
    <p:sldId id="283" r:id="rId14"/>
    <p:sldId id="276" r:id="rId15"/>
  </p:sldIdLst>
  <p:sldSz cx="18288000" cy="10287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90" y="27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BE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137341" y="5898189"/>
            <a:ext cx="14011275" cy="2828925"/>
          </a:xfrm>
          <a:custGeom>
            <a:avLst/>
            <a:gdLst/>
            <a:ahLst/>
            <a:cxnLst/>
            <a:rect l="l" t="t" r="r" b="b"/>
            <a:pathLst>
              <a:path w="14011275" h="2828925">
                <a:moveTo>
                  <a:pt x="14011274" y="2828917"/>
                </a:moveTo>
                <a:lnTo>
                  <a:pt x="0" y="2828917"/>
                </a:lnTo>
                <a:lnTo>
                  <a:pt x="0" y="0"/>
                </a:lnTo>
                <a:lnTo>
                  <a:pt x="14011274" y="0"/>
                </a:lnTo>
                <a:lnTo>
                  <a:pt x="14011274" y="2828917"/>
                </a:lnTo>
                <a:close/>
              </a:path>
            </a:pathLst>
          </a:custGeom>
          <a:solidFill>
            <a:srgbClr val="F6DA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4163" y="1754817"/>
            <a:ext cx="6984070" cy="69723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1045" y="6252344"/>
            <a:ext cx="17245909" cy="1983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2A292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21045" y="6252344"/>
            <a:ext cx="17245909" cy="1983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2A292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2A2929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6828" y="513425"/>
            <a:ext cx="15634342" cy="27120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5831" y="3042453"/>
            <a:ext cx="17576336" cy="4569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A2929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79445" y="3426055"/>
            <a:ext cx="8336264" cy="68609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3000" y="6537744"/>
            <a:ext cx="3157177" cy="25824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6537744"/>
            <a:ext cx="2724149" cy="25824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06865A-1A60-4688-B724-022D4AE15AAA}"/>
              </a:ext>
            </a:extLst>
          </p:cNvPr>
          <p:cNvSpPr txBox="1"/>
          <p:nvPr/>
        </p:nvSpPr>
        <p:spPr>
          <a:xfrm>
            <a:off x="1219200" y="1002667"/>
            <a:ext cx="100584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algn="ctr"/>
            <a:r>
              <a:rPr lang="ru-RU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Государственная  поддержка в сфере туризма на территории Республики Алтай</a:t>
            </a:r>
          </a:p>
          <a:p>
            <a:pPr algn="ctr"/>
            <a:endParaRPr lang="ru-RU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18288000" cy="10287000"/>
            <a:chOff x="0" y="5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7419340" cy="10287000"/>
            </a:xfrm>
            <a:custGeom>
              <a:avLst/>
              <a:gdLst/>
              <a:ahLst/>
              <a:cxnLst/>
              <a:rect l="l" t="t" r="r" b="b"/>
              <a:pathLst>
                <a:path w="7419340" h="10287000">
                  <a:moveTo>
                    <a:pt x="0" y="10286993"/>
                  </a:moveTo>
                  <a:lnTo>
                    <a:pt x="0" y="0"/>
                  </a:lnTo>
                  <a:lnTo>
                    <a:pt x="7418757" y="0"/>
                  </a:lnTo>
                  <a:lnTo>
                    <a:pt x="7418757" y="10286993"/>
                  </a:lnTo>
                  <a:lnTo>
                    <a:pt x="0" y="10286993"/>
                  </a:lnTo>
                  <a:close/>
                </a:path>
              </a:pathLst>
            </a:custGeom>
            <a:solidFill>
              <a:srgbClr val="ABE3F9">
                <a:alpha val="34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23060" y="5"/>
              <a:ext cx="10864939" cy="1028699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5255" y="3238500"/>
            <a:ext cx="7148830" cy="5329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marR="387985" indent="-457200" algn="just">
              <a:buFont typeface="+mj-lt"/>
              <a:buAutoNum type="arabicPeriod"/>
              <a:tabLst>
                <a:tab pos="683895" algn="l"/>
              </a:tabLst>
            </a:pPr>
            <a:r>
              <a:rPr sz="2400" spc="280" dirty="0" err="1">
                <a:latin typeface="Cambria"/>
                <a:cs typeface="Cambria"/>
              </a:rPr>
              <a:t>Межбюджетные</a:t>
            </a:r>
            <a:r>
              <a:rPr sz="2400" spc="35" dirty="0">
                <a:latin typeface="Cambria"/>
                <a:cs typeface="Cambria"/>
              </a:rPr>
              <a:t> </a:t>
            </a:r>
            <a:r>
              <a:rPr sz="2400" spc="245" dirty="0">
                <a:latin typeface="Cambria"/>
                <a:cs typeface="Cambria"/>
              </a:rPr>
              <a:t>трансферты</a:t>
            </a:r>
            <a:r>
              <a:rPr sz="2400" spc="35" dirty="0">
                <a:latin typeface="Cambria"/>
                <a:cs typeface="Cambria"/>
              </a:rPr>
              <a:t> </a:t>
            </a:r>
            <a:r>
              <a:rPr sz="2400" spc="275" dirty="0">
                <a:latin typeface="Cambria"/>
                <a:cs typeface="Cambria"/>
              </a:rPr>
              <a:t>в</a:t>
            </a:r>
            <a:r>
              <a:rPr sz="2400" spc="35" dirty="0">
                <a:latin typeface="Cambria"/>
                <a:cs typeface="Cambria"/>
              </a:rPr>
              <a:t> </a:t>
            </a:r>
            <a:r>
              <a:rPr sz="2400" spc="229" dirty="0">
                <a:latin typeface="Cambria"/>
                <a:cs typeface="Cambria"/>
              </a:rPr>
              <a:t>целях </a:t>
            </a:r>
            <a:r>
              <a:rPr sz="2400" spc="-509" dirty="0">
                <a:latin typeface="Cambria"/>
                <a:cs typeface="Cambria"/>
              </a:rPr>
              <a:t> </a:t>
            </a:r>
            <a:r>
              <a:rPr sz="2400" spc="220" dirty="0">
                <a:latin typeface="Cambria"/>
                <a:cs typeface="Cambria"/>
              </a:rPr>
              <a:t>предоставления</a:t>
            </a:r>
            <a:r>
              <a:rPr sz="2400" spc="35" dirty="0">
                <a:latin typeface="Cambria"/>
                <a:cs typeface="Cambria"/>
              </a:rPr>
              <a:t> </a:t>
            </a:r>
            <a:r>
              <a:rPr sz="2400" spc="220" dirty="0">
                <a:latin typeface="Cambria"/>
                <a:cs typeface="Cambria"/>
              </a:rPr>
              <a:t>грантов</a:t>
            </a:r>
            <a:r>
              <a:rPr sz="2400" spc="35" dirty="0">
                <a:latin typeface="Cambria"/>
                <a:cs typeface="Cambria"/>
              </a:rPr>
              <a:t> </a:t>
            </a:r>
            <a:r>
              <a:rPr sz="2400" spc="250" dirty="0" err="1">
                <a:latin typeface="Cambria"/>
                <a:cs typeface="Cambria"/>
              </a:rPr>
              <a:t>на</a:t>
            </a:r>
            <a:r>
              <a:rPr sz="2400" spc="35" dirty="0">
                <a:latin typeface="Cambria"/>
                <a:cs typeface="Cambria"/>
              </a:rPr>
              <a:t> </a:t>
            </a:r>
            <a:r>
              <a:rPr sz="2400" spc="240" dirty="0" err="1">
                <a:latin typeface="Cambria"/>
                <a:cs typeface="Cambria"/>
              </a:rPr>
              <a:t>развитие</a:t>
            </a:r>
            <a:r>
              <a:rPr lang="ru-RU" sz="2400" dirty="0">
                <a:latin typeface="Cambria"/>
                <a:cs typeface="Cambria"/>
              </a:rPr>
              <a:t> </a:t>
            </a:r>
            <a:r>
              <a:rPr sz="2400" spc="245" dirty="0" err="1">
                <a:latin typeface="Cambria"/>
                <a:cs typeface="Cambria"/>
              </a:rPr>
              <a:t>инфраструктуры</a:t>
            </a:r>
            <a:r>
              <a:rPr sz="2400" spc="10" dirty="0">
                <a:latin typeface="Cambria"/>
                <a:cs typeface="Cambria"/>
              </a:rPr>
              <a:t> </a:t>
            </a:r>
            <a:r>
              <a:rPr sz="2400" spc="245" dirty="0" err="1">
                <a:latin typeface="Cambria"/>
                <a:cs typeface="Cambria"/>
              </a:rPr>
              <a:t>туризма</a:t>
            </a:r>
            <a:r>
              <a:rPr sz="2400" spc="245" dirty="0">
                <a:latin typeface="Cambria"/>
                <a:cs typeface="Cambria"/>
              </a:rPr>
              <a:t>.</a:t>
            </a:r>
            <a:endParaRPr lang="ru-RU" sz="2400" dirty="0">
              <a:latin typeface="Cambria"/>
              <a:cs typeface="Cambria"/>
            </a:endParaRPr>
          </a:p>
          <a:p>
            <a:pPr marL="514350" indent="-514350" algn="just">
              <a:buFont typeface="+mj-lt"/>
              <a:buAutoNum type="arabicPeriod"/>
            </a:pPr>
            <a:endParaRPr lang="ru-RU" sz="3250" dirty="0">
              <a:latin typeface="Cambria"/>
              <a:cs typeface="Cambria"/>
            </a:endParaRPr>
          </a:p>
          <a:p>
            <a:pPr marL="457200" marR="798195" indent="-457200" algn="just">
              <a:buFont typeface="+mj-lt"/>
              <a:buAutoNum type="arabicPeriod"/>
              <a:tabLst>
                <a:tab pos="1111885" algn="l"/>
              </a:tabLst>
            </a:pPr>
            <a:r>
              <a:rPr lang="ru-RU" sz="2250" spc="290" dirty="0">
                <a:latin typeface="Cambria"/>
                <a:cs typeface="Cambria"/>
              </a:rPr>
              <a:t>Межбюджетные </a:t>
            </a:r>
            <a:r>
              <a:rPr lang="ru-RU" sz="2250" spc="254" dirty="0">
                <a:latin typeface="Cambria"/>
                <a:cs typeface="Cambria"/>
              </a:rPr>
              <a:t>трансферты </a:t>
            </a:r>
            <a:r>
              <a:rPr lang="ru-RU" sz="2250" spc="260" dirty="0">
                <a:latin typeface="Cambria"/>
                <a:cs typeface="Cambria"/>
              </a:rPr>
              <a:t>на </a:t>
            </a:r>
            <a:r>
              <a:rPr lang="ru-RU" sz="2250" spc="265" dirty="0">
                <a:latin typeface="Cambria"/>
                <a:cs typeface="Cambria"/>
              </a:rPr>
              <a:t> </a:t>
            </a:r>
            <a:r>
              <a:rPr lang="ru-RU" sz="2250" spc="220" dirty="0">
                <a:latin typeface="Cambria"/>
                <a:cs typeface="Cambria"/>
              </a:rPr>
              <a:t>создание</a:t>
            </a:r>
            <a:r>
              <a:rPr lang="ru-RU" sz="2250" spc="55" dirty="0">
                <a:latin typeface="Cambria"/>
                <a:cs typeface="Cambria"/>
              </a:rPr>
              <a:t> </a:t>
            </a:r>
            <a:r>
              <a:rPr lang="ru-RU" sz="2250" spc="250" dirty="0">
                <a:latin typeface="Cambria"/>
                <a:cs typeface="Cambria"/>
              </a:rPr>
              <a:t>модульных</a:t>
            </a:r>
            <a:r>
              <a:rPr lang="ru-RU" sz="2250" spc="60" dirty="0">
                <a:latin typeface="Cambria"/>
                <a:cs typeface="Cambria"/>
              </a:rPr>
              <a:t> </a:t>
            </a:r>
            <a:r>
              <a:rPr lang="ru-RU" sz="2250" spc="250" dirty="0">
                <a:latin typeface="Cambria"/>
                <a:cs typeface="Cambria"/>
              </a:rPr>
              <a:t>некапитальных</a:t>
            </a:r>
            <a:r>
              <a:rPr lang="ru-RU" sz="2250" dirty="0">
                <a:latin typeface="Cambria"/>
                <a:cs typeface="Cambria"/>
              </a:rPr>
              <a:t> </a:t>
            </a:r>
            <a:r>
              <a:rPr sz="2250" spc="204" dirty="0" err="1">
                <a:latin typeface="Cambria"/>
                <a:cs typeface="Cambria"/>
              </a:rPr>
              <a:t>средств</a:t>
            </a:r>
            <a:r>
              <a:rPr sz="2250" spc="25" dirty="0">
                <a:latin typeface="Cambria"/>
                <a:cs typeface="Cambria"/>
              </a:rPr>
              <a:t> </a:t>
            </a:r>
            <a:r>
              <a:rPr sz="2250" spc="265" dirty="0">
                <a:latin typeface="Cambria"/>
                <a:cs typeface="Cambria"/>
              </a:rPr>
              <a:t>размещения.</a:t>
            </a:r>
            <a:endParaRPr sz="2250" dirty="0">
              <a:latin typeface="Cambria"/>
              <a:cs typeface="Cambria"/>
            </a:endParaRPr>
          </a:p>
          <a:p>
            <a:pPr marL="742950" indent="-742950" algn="just">
              <a:buFont typeface="+mj-lt"/>
              <a:buAutoNum type="arabicPeriod"/>
            </a:pPr>
            <a:endParaRPr sz="3850" dirty="0">
              <a:latin typeface="Cambria"/>
              <a:cs typeface="Cambria"/>
            </a:endParaRPr>
          </a:p>
          <a:p>
            <a:pPr marL="457200" marR="5080" indent="-457200" algn="just">
              <a:buFont typeface="+mj-lt"/>
              <a:buAutoNum type="arabicPeriod"/>
              <a:tabLst>
                <a:tab pos="1252220" algn="l"/>
              </a:tabLst>
            </a:pPr>
            <a:r>
              <a:rPr lang="ru-RU" sz="2250" spc="275" dirty="0">
                <a:latin typeface="Cambria"/>
                <a:cs typeface="Cambria"/>
              </a:rPr>
              <a:t>Межбюджетные </a:t>
            </a:r>
            <a:r>
              <a:rPr lang="ru-RU" sz="2250" spc="240" dirty="0">
                <a:latin typeface="Cambria"/>
                <a:cs typeface="Cambria"/>
              </a:rPr>
              <a:t>трансферты </a:t>
            </a:r>
            <a:r>
              <a:rPr lang="ru-RU" sz="2250" spc="245" dirty="0">
                <a:latin typeface="Cambria"/>
                <a:cs typeface="Cambria"/>
              </a:rPr>
              <a:t>на </a:t>
            </a:r>
            <a:r>
              <a:rPr lang="ru-RU" sz="2250" spc="250" dirty="0">
                <a:latin typeface="Cambria"/>
                <a:cs typeface="Cambria"/>
              </a:rPr>
              <a:t> </a:t>
            </a:r>
            <a:r>
              <a:rPr lang="ru-RU" sz="2250" spc="200" dirty="0">
                <a:latin typeface="Cambria"/>
                <a:cs typeface="Cambria"/>
              </a:rPr>
              <a:t>обустройство </a:t>
            </a:r>
            <a:r>
              <a:rPr lang="ru-RU" sz="2250" spc="285" dirty="0">
                <a:latin typeface="Cambria"/>
                <a:cs typeface="Cambria"/>
              </a:rPr>
              <a:t>пляжей </a:t>
            </a:r>
            <a:r>
              <a:rPr lang="ru-RU" sz="2250" spc="260" dirty="0">
                <a:latin typeface="Cambria"/>
                <a:cs typeface="Cambria"/>
              </a:rPr>
              <a:t>морских </a:t>
            </a:r>
            <a:r>
              <a:rPr lang="ru-RU" sz="2250" spc="220" dirty="0">
                <a:latin typeface="Cambria"/>
                <a:cs typeface="Cambria"/>
              </a:rPr>
              <a:t>побережьях </a:t>
            </a:r>
            <a:r>
              <a:rPr lang="ru-RU" sz="2250" spc="335" dirty="0">
                <a:latin typeface="Cambria"/>
                <a:cs typeface="Cambria"/>
              </a:rPr>
              <a:t>и </a:t>
            </a:r>
            <a:r>
              <a:rPr lang="ru-RU" sz="2250" spc="-484" dirty="0">
                <a:latin typeface="Cambria"/>
                <a:cs typeface="Cambria"/>
              </a:rPr>
              <a:t> </a:t>
            </a:r>
            <a:r>
              <a:rPr lang="ru-RU" sz="2250" spc="235" dirty="0">
                <a:latin typeface="Cambria"/>
                <a:cs typeface="Cambria"/>
              </a:rPr>
              <a:t>пресных</a:t>
            </a:r>
            <a:r>
              <a:rPr lang="ru-RU" sz="2250" spc="25" dirty="0">
                <a:latin typeface="Cambria"/>
                <a:cs typeface="Cambria"/>
              </a:rPr>
              <a:t> </a:t>
            </a:r>
            <a:r>
              <a:rPr lang="ru-RU" sz="2250" spc="225" dirty="0">
                <a:latin typeface="Cambria"/>
                <a:cs typeface="Cambria"/>
              </a:rPr>
              <a:t>водоемах;</a:t>
            </a:r>
            <a:r>
              <a:rPr lang="ru-RU" sz="2250" spc="30" dirty="0">
                <a:latin typeface="Cambria"/>
                <a:cs typeface="Cambria"/>
              </a:rPr>
              <a:t> </a:t>
            </a:r>
            <a:r>
              <a:rPr lang="ru-RU" sz="2250" spc="265" dirty="0">
                <a:latin typeface="Cambria"/>
                <a:cs typeface="Cambria"/>
              </a:rPr>
              <a:t>формирование</a:t>
            </a:r>
            <a:r>
              <a:rPr lang="ru-RU" sz="2250" spc="30" dirty="0">
                <a:latin typeface="Cambria"/>
                <a:cs typeface="Cambria"/>
              </a:rPr>
              <a:t> </a:t>
            </a:r>
            <a:r>
              <a:rPr lang="ru-RU" sz="2250" spc="210" dirty="0">
                <a:latin typeface="Cambria"/>
                <a:cs typeface="Cambria"/>
              </a:rPr>
              <a:t>локальных </a:t>
            </a:r>
            <a:r>
              <a:rPr lang="ru-RU" sz="2250" spc="-480" dirty="0">
                <a:latin typeface="Cambria"/>
                <a:cs typeface="Cambria"/>
              </a:rPr>
              <a:t> </a:t>
            </a:r>
            <a:r>
              <a:rPr lang="ru-RU" sz="2250" spc="220" dirty="0">
                <a:latin typeface="Cambria"/>
                <a:cs typeface="Cambria"/>
              </a:rPr>
              <a:t>точек</a:t>
            </a:r>
            <a:r>
              <a:rPr lang="ru-RU" sz="2250" spc="25" dirty="0">
                <a:latin typeface="Cambria"/>
                <a:cs typeface="Cambria"/>
              </a:rPr>
              <a:t> </a:t>
            </a:r>
            <a:r>
              <a:rPr lang="ru-RU" sz="2250" spc="295" dirty="0">
                <a:latin typeface="Cambria"/>
                <a:cs typeface="Cambria"/>
              </a:rPr>
              <a:t>притяжения</a:t>
            </a:r>
            <a:r>
              <a:rPr lang="ru-RU" sz="2250" spc="30" dirty="0">
                <a:latin typeface="Cambria"/>
                <a:cs typeface="Cambria"/>
              </a:rPr>
              <a:t> </a:t>
            </a:r>
            <a:r>
              <a:rPr lang="ru-RU" sz="2250" spc="270" dirty="0">
                <a:latin typeface="Cambria"/>
                <a:cs typeface="Cambria"/>
              </a:rPr>
              <a:t>в</a:t>
            </a:r>
            <a:r>
              <a:rPr lang="ru-RU" sz="2250" spc="30" dirty="0">
                <a:latin typeface="Cambria"/>
                <a:cs typeface="Cambria"/>
              </a:rPr>
              <a:t> </a:t>
            </a:r>
            <a:r>
              <a:rPr lang="ru-RU" sz="2250" spc="225" dirty="0">
                <a:latin typeface="Cambria"/>
                <a:cs typeface="Cambria"/>
              </a:rPr>
              <a:t>деревнях,</a:t>
            </a:r>
            <a:r>
              <a:rPr lang="ru-RU" sz="2250" spc="30" dirty="0">
                <a:latin typeface="Cambria"/>
                <a:cs typeface="Cambria"/>
              </a:rPr>
              <a:t> </a:t>
            </a:r>
            <a:r>
              <a:rPr lang="ru-RU" sz="2250" spc="195" dirty="0">
                <a:latin typeface="Cambria"/>
                <a:cs typeface="Cambria"/>
              </a:rPr>
              <a:t>селах,</a:t>
            </a:r>
            <a:r>
              <a:rPr lang="ru-RU" sz="2250" spc="30" dirty="0">
                <a:latin typeface="Cambria"/>
                <a:cs typeface="Cambria"/>
              </a:rPr>
              <a:t> </a:t>
            </a:r>
            <a:r>
              <a:rPr lang="ru-RU" sz="2250" spc="180" dirty="0">
                <a:latin typeface="Cambria"/>
                <a:cs typeface="Cambria"/>
              </a:rPr>
              <a:t>городах; </a:t>
            </a:r>
            <a:r>
              <a:rPr lang="ru-RU" sz="2250" spc="225" dirty="0">
                <a:latin typeface="Cambria"/>
                <a:cs typeface="Cambria"/>
              </a:rPr>
              <a:t>поддержку</a:t>
            </a:r>
            <a:r>
              <a:rPr lang="ru-RU" sz="2250" spc="20" dirty="0">
                <a:latin typeface="Cambria"/>
                <a:cs typeface="Cambria"/>
              </a:rPr>
              <a:t> </a:t>
            </a:r>
            <a:r>
              <a:rPr lang="ru-RU" sz="2250" spc="240" dirty="0">
                <a:latin typeface="Cambria"/>
                <a:cs typeface="Cambria"/>
              </a:rPr>
              <a:t>туристических</a:t>
            </a:r>
            <a:r>
              <a:rPr lang="ru-RU" sz="2250" spc="20" dirty="0">
                <a:latin typeface="Cambria"/>
                <a:cs typeface="Cambria"/>
              </a:rPr>
              <a:t> </a:t>
            </a:r>
            <a:r>
              <a:rPr lang="ru-RU" sz="2250" spc="254" dirty="0">
                <a:latin typeface="Cambria"/>
                <a:cs typeface="Cambria"/>
              </a:rPr>
              <a:t>маршрутов</a:t>
            </a:r>
            <a:endParaRPr lang="ru-RU" sz="2250" dirty="0">
              <a:latin typeface="Cambria"/>
              <a:cs typeface="Cambri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F26C8-14CE-44A2-9987-E9F9FA6BD9FE}"/>
              </a:ext>
            </a:extLst>
          </p:cNvPr>
          <p:cNvSpPr txBox="1"/>
          <p:nvPr/>
        </p:nvSpPr>
        <p:spPr>
          <a:xfrm>
            <a:off x="990600" y="706919"/>
            <a:ext cx="6019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Национальный проект </a:t>
            </a:r>
          </a:p>
          <a:p>
            <a:pPr algn="ctr"/>
            <a:r>
              <a:rPr lang="ru-RU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«Туризм и индустрия гостеприимства»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57" y="0"/>
            <a:ext cx="7712709" cy="10287000"/>
            <a:chOff x="0" y="0"/>
            <a:chExt cx="771270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000750" cy="10287000"/>
            </a:xfrm>
            <a:custGeom>
              <a:avLst/>
              <a:gdLst/>
              <a:ahLst/>
              <a:cxnLst/>
              <a:rect l="l" t="t" r="r" b="b"/>
              <a:pathLst>
                <a:path w="6000750" h="10287000">
                  <a:moveTo>
                    <a:pt x="60007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000749" y="0"/>
                  </a:lnTo>
                  <a:lnTo>
                    <a:pt x="6000749" y="1028699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49193"/>
              <a:ext cx="7712599" cy="56515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035636" y="571500"/>
            <a:ext cx="9937115" cy="1646796"/>
          </a:xfrm>
          <a:custGeom>
            <a:avLst/>
            <a:gdLst/>
            <a:ahLst/>
            <a:cxnLst/>
            <a:rect l="l" t="t" r="r" b="b"/>
            <a:pathLst>
              <a:path w="9937115" h="579754">
                <a:moveTo>
                  <a:pt x="9608308" y="579738"/>
                </a:moveTo>
                <a:lnTo>
                  <a:pt x="314564" y="579738"/>
                </a:lnTo>
                <a:lnTo>
                  <a:pt x="314564" y="577696"/>
                </a:lnTo>
                <a:lnTo>
                  <a:pt x="263603" y="572338"/>
                </a:lnTo>
                <a:lnTo>
                  <a:pt x="215236" y="560304"/>
                </a:lnTo>
                <a:lnTo>
                  <a:pt x="170117" y="542147"/>
                </a:lnTo>
                <a:lnTo>
                  <a:pt x="128897" y="518416"/>
                </a:lnTo>
                <a:lnTo>
                  <a:pt x="92229" y="489664"/>
                </a:lnTo>
                <a:lnTo>
                  <a:pt x="60766" y="456441"/>
                </a:lnTo>
                <a:lnTo>
                  <a:pt x="35159" y="419299"/>
                </a:lnTo>
                <a:lnTo>
                  <a:pt x="16061" y="378789"/>
                </a:lnTo>
                <a:lnTo>
                  <a:pt x="4124" y="335462"/>
                </a:lnTo>
                <a:lnTo>
                  <a:pt x="0" y="289869"/>
                </a:lnTo>
                <a:lnTo>
                  <a:pt x="4061" y="244275"/>
                </a:lnTo>
                <a:lnTo>
                  <a:pt x="15839" y="200948"/>
                </a:lnTo>
                <a:lnTo>
                  <a:pt x="34722" y="160438"/>
                </a:lnTo>
                <a:lnTo>
                  <a:pt x="60100" y="123296"/>
                </a:lnTo>
                <a:lnTo>
                  <a:pt x="91362" y="90073"/>
                </a:lnTo>
                <a:lnTo>
                  <a:pt x="127898" y="61321"/>
                </a:lnTo>
                <a:lnTo>
                  <a:pt x="169097" y="37591"/>
                </a:lnTo>
                <a:lnTo>
                  <a:pt x="214348" y="19433"/>
                </a:lnTo>
                <a:lnTo>
                  <a:pt x="263041" y="7399"/>
                </a:lnTo>
                <a:lnTo>
                  <a:pt x="314564" y="2041"/>
                </a:lnTo>
                <a:lnTo>
                  <a:pt x="314564" y="0"/>
                </a:lnTo>
                <a:lnTo>
                  <a:pt x="9608308" y="0"/>
                </a:lnTo>
                <a:lnTo>
                  <a:pt x="9657143" y="3162"/>
                </a:lnTo>
                <a:lnTo>
                  <a:pt x="9703653" y="12343"/>
                </a:lnTo>
                <a:lnTo>
                  <a:pt x="9747347" y="27081"/>
                </a:lnTo>
                <a:lnTo>
                  <a:pt x="9787736" y="46918"/>
                </a:lnTo>
                <a:lnTo>
                  <a:pt x="9824330" y="71392"/>
                </a:lnTo>
                <a:lnTo>
                  <a:pt x="9856639" y="100045"/>
                </a:lnTo>
                <a:lnTo>
                  <a:pt x="9884172" y="132415"/>
                </a:lnTo>
                <a:lnTo>
                  <a:pt x="9906440" y="168042"/>
                </a:lnTo>
                <a:lnTo>
                  <a:pt x="9922953" y="206467"/>
                </a:lnTo>
                <a:lnTo>
                  <a:pt x="9933219" y="247229"/>
                </a:lnTo>
                <a:lnTo>
                  <a:pt x="9936750" y="289869"/>
                </a:lnTo>
                <a:lnTo>
                  <a:pt x="9933167" y="332508"/>
                </a:lnTo>
                <a:lnTo>
                  <a:pt x="9922765" y="373270"/>
                </a:lnTo>
                <a:lnTo>
                  <a:pt x="9906065" y="411695"/>
                </a:lnTo>
                <a:lnTo>
                  <a:pt x="9883588" y="447323"/>
                </a:lnTo>
                <a:lnTo>
                  <a:pt x="9855857" y="479692"/>
                </a:lnTo>
                <a:lnTo>
                  <a:pt x="9823392" y="508345"/>
                </a:lnTo>
                <a:lnTo>
                  <a:pt x="9786715" y="532819"/>
                </a:lnTo>
                <a:lnTo>
                  <a:pt x="9746346" y="552656"/>
                </a:lnTo>
                <a:lnTo>
                  <a:pt x="9702808" y="567395"/>
                </a:lnTo>
                <a:lnTo>
                  <a:pt x="9656621" y="576575"/>
                </a:lnTo>
                <a:lnTo>
                  <a:pt x="9608308" y="579738"/>
                </a:lnTo>
                <a:close/>
              </a:path>
            </a:pathLst>
          </a:custGeom>
          <a:solidFill>
            <a:srgbClr val="ABE3F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5636" y="639010"/>
            <a:ext cx="10004545" cy="1561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Создание модульных некапитальных средств размещения</a:t>
            </a:r>
          </a:p>
          <a:p>
            <a:pPr algn="ctr">
              <a:spcAft>
                <a:spcPts val="1000"/>
              </a:spcAft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Постановление Правительства Республики Алтай</a:t>
            </a:r>
          </a:p>
          <a:p>
            <a:pPr algn="ctr">
              <a:spcAft>
                <a:spcPts val="1000"/>
              </a:spcAft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от 02.06.2022 г. № 186</a:t>
            </a:r>
            <a:r>
              <a:rPr lang="ru-RU" sz="32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7819" y="413042"/>
            <a:ext cx="5534025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50" spc="-80" dirty="0">
                <a:solidFill>
                  <a:srgbClr val="2A2929"/>
                </a:solidFill>
                <a:latin typeface="Arial"/>
                <a:cs typeface="Arial"/>
              </a:rPr>
              <a:t>Поддержка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dirty="0">
                <a:solidFill>
                  <a:srgbClr val="2A2929"/>
                </a:solidFill>
                <a:latin typeface="Arial"/>
                <a:cs typeface="Arial"/>
              </a:rPr>
              <a:t>в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spc="-75" dirty="0">
                <a:solidFill>
                  <a:srgbClr val="2A2929"/>
                </a:solidFill>
                <a:latin typeface="Arial"/>
                <a:cs typeface="Arial"/>
              </a:rPr>
              <a:t>цифрах</a:t>
            </a:r>
            <a:endParaRPr sz="4250" dirty="0">
              <a:latin typeface="Arial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D1AB5B53-A38D-226F-B534-4EAA5415D8B6}"/>
              </a:ext>
            </a:extLst>
          </p:cNvPr>
          <p:cNvSpPr txBox="1"/>
          <p:nvPr/>
        </p:nvSpPr>
        <p:spPr>
          <a:xfrm>
            <a:off x="8305800" y="2828510"/>
            <a:ext cx="9109364" cy="9609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Поддержаны 17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субъектов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туристской индустрии  на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252,5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млн рублей.</a:t>
            </a: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C1197A4-3B33-7009-D6FA-3EFDFE519444}"/>
              </a:ext>
            </a:extLst>
          </p:cNvPr>
          <p:cNvSpPr txBox="1"/>
          <p:nvPr/>
        </p:nvSpPr>
        <p:spPr>
          <a:xfrm>
            <a:off x="8449511" y="4399693"/>
            <a:ext cx="9109364" cy="2960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к концу 2022 года планируется 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привлечение инвестиций - </a:t>
            </a: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250 млн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рублей;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создание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140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новых рабочих мест;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174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номеров;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создание</a:t>
            </a: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650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койко-мест.</a:t>
            </a: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29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B2B63-D441-4372-9BEA-60221B6E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8794AB48-B1D8-4470-A00B-B3B0F4DF7BE7}"/>
              </a:ext>
            </a:extLst>
          </p:cNvPr>
          <p:cNvGrpSpPr/>
          <p:nvPr/>
        </p:nvGrpSpPr>
        <p:grpSpPr>
          <a:xfrm>
            <a:off x="0" y="0"/>
            <a:ext cx="17684518" cy="10287000"/>
            <a:chOff x="0" y="0"/>
            <a:chExt cx="17684518" cy="102870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826C2121-53FA-40F2-BA8F-9EF65B0537EE}"/>
                </a:ext>
              </a:extLst>
            </p:cNvPr>
            <p:cNvSpPr/>
            <p:nvPr/>
          </p:nvSpPr>
          <p:spPr>
            <a:xfrm>
              <a:off x="0" y="0"/>
              <a:ext cx="6000750" cy="10287000"/>
            </a:xfrm>
            <a:custGeom>
              <a:avLst/>
              <a:gdLst/>
              <a:ahLst/>
              <a:cxnLst/>
              <a:rect l="l" t="t" r="r" b="b"/>
              <a:pathLst>
                <a:path w="6000750" h="10287000">
                  <a:moveTo>
                    <a:pt x="60007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000749" y="0"/>
                  </a:lnTo>
                  <a:lnTo>
                    <a:pt x="6000749" y="1028699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FD22682C-40F6-4CE1-A3C9-6CE1B3985E3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280" y="2317750"/>
              <a:ext cx="7712599" cy="5651500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867A26AF-0E32-4AB1-AF28-89F695792DA6}"/>
                </a:ext>
              </a:extLst>
            </p:cNvPr>
            <p:cNvSpPr/>
            <p:nvPr/>
          </p:nvSpPr>
          <p:spPr>
            <a:xfrm>
              <a:off x="7162800" y="1045901"/>
              <a:ext cx="10521718" cy="887730"/>
            </a:xfrm>
            <a:custGeom>
              <a:avLst/>
              <a:gdLst/>
              <a:ahLst/>
              <a:cxnLst/>
              <a:rect l="l" t="t" r="r" b="b"/>
              <a:pathLst>
                <a:path w="10932160" h="887729">
                  <a:moveTo>
                    <a:pt x="10486158" y="887610"/>
                  </a:moveTo>
                  <a:lnTo>
                    <a:pt x="426626" y="887610"/>
                  </a:lnTo>
                  <a:lnTo>
                    <a:pt x="426626" y="884485"/>
                  </a:lnTo>
                  <a:lnTo>
                    <a:pt x="380201" y="880193"/>
                  </a:lnTo>
                  <a:lnTo>
                    <a:pt x="335209" y="871233"/>
                  </a:lnTo>
                  <a:lnTo>
                    <a:pt x="291912" y="857857"/>
                  </a:lnTo>
                  <a:lnTo>
                    <a:pt x="250573" y="840313"/>
                  </a:lnTo>
                  <a:lnTo>
                    <a:pt x="211454" y="818852"/>
                  </a:lnTo>
                  <a:lnTo>
                    <a:pt x="174816" y="793724"/>
                  </a:lnTo>
                  <a:lnTo>
                    <a:pt x="140922" y="765178"/>
                  </a:lnTo>
                  <a:lnTo>
                    <a:pt x="110034" y="733466"/>
                  </a:lnTo>
                  <a:lnTo>
                    <a:pt x="82414" y="698837"/>
                  </a:lnTo>
                  <a:lnTo>
                    <a:pt x="58324" y="661541"/>
                  </a:lnTo>
                  <a:lnTo>
                    <a:pt x="38026" y="621827"/>
                  </a:lnTo>
                  <a:lnTo>
                    <a:pt x="21783" y="579947"/>
                  </a:lnTo>
                  <a:lnTo>
                    <a:pt x="9856" y="536150"/>
                  </a:lnTo>
                  <a:lnTo>
                    <a:pt x="2507" y="490686"/>
                  </a:lnTo>
                  <a:lnTo>
                    <a:pt x="0" y="443805"/>
                  </a:lnTo>
                  <a:lnTo>
                    <a:pt x="2468" y="396924"/>
                  </a:lnTo>
                  <a:lnTo>
                    <a:pt x="9711" y="351460"/>
                  </a:lnTo>
                  <a:lnTo>
                    <a:pt x="21481" y="307663"/>
                  </a:lnTo>
                  <a:lnTo>
                    <a:pt x="37535" y="265783"/>
                  </a:lnTo>
                  <a:lnTo>
                    <a:pt x="57627" y="226069"/>
                  </a:lnTo>
                  <a:lnTo>
                    <a:pt x="81510" y="188773"/>
                  </a:lnTo>
                  <a:lnTo>
                    <a:pt x="108941" y="154144"/>
                  </a:lnTo>
                  <a:lnTo>
                    <a:pt x="139673" y="122431"/>
                  </a:lnTo>
                  <a:lnTo>
                    <a:pt x="173461" y="93886"/>
                  </a:lnTo>
                  <a:lnTo>
                    <a:pt x="210060" y="68758"/>
                  </a:lnTo>
                  <a:lnTo>
                    <a:pt x="249224" y="47297"/>
                  </a:lnTo>
                  <a:lnTo>
                    <a:pt x="290708" y="29753"/>
                  </a:lnTo>
                  <a:lnTo>
                    <a:pt x="334266" y="16377"/>
                  </a:lnTo>
                  <a:lnTo>
                    <a:pt x="379654" y="7417"/>
                  </a:lnTo>
                  <a:lnTo>
                    <a:pt x="426626" y="3125"/>
                  </a:lnTo>
                  <a:lnTo>
                    <a:pt x="426626" y="0"/>
                  </a:lnTo>
                  <a:lnTo>
                    <a:pt x="10486158" y="0"/>
                  </a:lnTo>
                  <a:lnTo>
                    <a:pt x="10535009" y="2620"/>
                  </a:lnTo>
                  <a:lnTo>
                    <a:pt x="10582260" y="10297"/>
                  </a:lnTo>
                  <a:lnTo>
                    <a:pt x="10627648" y="22752"/>
                  </a:lnTo>
                  <a:lnTo>
                    <a:pt x="10670911" y="39708"/>
                  </a:lnTo>
                  <a:lnTo>
                    <a:pt x="10711787" y="60887"/>
                  </a:lnTo>
                  <a:lnTo>
                    <a:pt x="10750014" y="86010"/>
                  </a:lnTo>
                  <a:lnTo>
                    <a:pt x="10785330" y="114801"/>
                  </a:lnTo>
                  <a:lnTo>
                    <a:pt x="10817473" y="146981"/>
                  </a:lnTo>
                  <a:lnTo>
                    <a:pt x="10846181" y="182272"/>
                  </a:lnTo>
                  <a:lnTo>
                    <a:pt x="10871191" y="220397"/>
                  </a:lnTo>
                  <a:lnTo>
                    <a:pt x="10892242" y="261078"/>
                  </a:lnTo>
                  <a:lnTo>
                    <a:pt x="10909071" y="304037"/>
                  </a:lnTo>
                  <a:lnTo>
                    <a:pt x="10921416" y="348997"/>
                  </a:lnTo>
                  <a:lnTo>
                    <a:pt x="10929015" y="395679"/>
                  </a:lnTo>
                  <a:lnTo>
                    <a:pt x="10931607" y="443805"/>
                  </a:lnTo>
                  <a:lnTo>
                    <a:pt x="10928976" y="491931"/>
                  </a:lnTo>
                  <a:lnTo>
                    <a:pt x="10921271" y="538613"/>
                  </a:lnTo>
                  <a:lnTo>
                    <a:pt x="10908770" y="583572"/>
                  </a:lnTo>
                  <a:lnTo>
                    <a:pt x="10891751" y="626532"/>
                  </a:lnTo>
                  <a:lnTo>
                    <a:pt x="10870494" y="667213"/>
                  </a:lnTo>
                  <a:lnTo>
                    <a:pt x="10845278" y="705338"/>
                  </a:lnTo>
                  <a:lnTo>
                    <a:pt x="10816381" y="740629"/>
                  </a:lnTo>
                  <a:lnTo>
                    <a:pt x="10784081" y="772809"/>
                  </a:lnTo>
                  <a:lnTo>
                    <a:pt x="10748659" y="801600"/>
                  </a:lnTo>
                  <a:lnTo>
                    <a:pt x="10710393" y="826723"/>
                  </a:lnTo>
                  <a:lnTo>
                    <a:pt x="10669561" y="847902"/>
                  </a:lnTo>
                  <a:lnTo>
                    <a:pt x="10626443" y="864858"/>
                  </a:lnTo>
                  <a:lnTo>
                    <a:pt x="10581318" y="877313"/>
                  </a:lnTo>
                  <a:lnTo>
                    <a:pt x="10534463" y="884990"/>
                  </a:lnTo>
                  <a:lnTo>
                    <a:pt x="10486158" y="887610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960B34D-4386-45D0-9C69-BA3E8CA81A71}"/>
              </a:ext>
            </a:extLst>
          </p:cNvPr>
          <p:cNvSpPr txBox="1"/>
          <p:nvPr/>
        </p:nvSpPr>
        <p:spPr>
          <a:xfrm>
            <a:off x="7706334" y="1233717"/>
            <a:ext cx="9254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Туристический </a:t>
            </a:r>
            <a:r>
              <a:rPr lang="ru-RU" sz="28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кешбэк</a:t>
            </a:r>
            <a:endParaRPr lang="ru-RU" sz="2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0501DEB-ACB8-42DB-9934-69285535A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5801" y="3350446"/>
            <a:ext cx="8655370" cy="504753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4000" dirty="0"/>
              <a:t> </a:t>
            </a:r>
            <a:r>
              <a:rPr lang="en-US" sz="4000" dirty="0"/>
              <a:t>https://</a:t>
            </a:r>
            <a:r>
              <a:rPr lang="ru-RU" sz="4000" dirty="0" err="1"/>
              <a:t>мирпутешествий.рф</a:t>
            </a:r>
            <a:endParaRPr lang="ru-RU" sz="2800" b="0" dirty="0"/>
          </a:p>
          <a:p>
            <a:pPr algn="ctr"/>
            <a:endParaRPr lang="ru-RU" sz="3200" b="0" dirty="0"/>
          </a:p>
          <a:p>
            <a:pPr algn="ctr"/>
            <a:endParaRPr lang="ru-RU" sz="3200" b="0" dirty="0"/>
          </a:p>
          <a:p>
            <a:pPr algn="ctr"/>
            <a:endParaRPr lang="ru-RU" sz="3200" b="0" dirty="0"/>
          </a:p>
          <a:p>
            <a:pPr algn="ctr"/>
            <a:endParaRPr lang="ru-RU" sz="3200" b="0" dirty="0"/>
          </a:p>
          <a:p>
            <a:pPr algn="ctr"/>
            <a:endParaRPr lang="ru-RU" sz="3200" b="0" dirty="0"/>
          </a:p>
          <a:p>
            <a:pPr algn="ctr"/>
            <a:endParaRPr lang="ru-RU" sz="3200" b="0" dirty="0"/>
          </a:p>
          <a:p>
            <a:pPr algn="ctr"/>
            <a:endParaRPr lang="ru-RU" sz="3600" b="0" dirty="0"/>
          </a:p>
          <a:p>
            <a:pPr algn="ctr"/>
            <a:endParaRPr lang="ru-RU" sz="4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D7192A-741D-853A-20F1-94EC18AC9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770" y="4762500"/>
            <a:ext cx="9626242" cy="480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57" y="0"/>
            <a:ext cx="7712709" cy="10287000"/>
            <a:chOff x="0" y="0"/>
            <a:chExt cx="771270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000750" cy="10287000"/>
            </a:xfrm>
            <a:custGeom>
              <a:avLst/>
              <a:gdLst/>
              <a:ahLst/>
              <a:cxnLst/>
              <a:rect l="l" t="t" r="r" b="b"/>
              <a:pathLst>
                <a:path w="6000750" h="10287000">
                  <a:moveTo>
                    <a:pt x="60007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000749" y="0"/>
                  </a:lnTo>
                  <a:lnTo>
                    <a:pt x="6000749" y="1028699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49193"/>
              <a:ext cx="7712599" cy="56515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8035636" y="571500"/>
            <a:ext cx="9937115" cy="1646796"/>
          </a:xfrm>
          <a:custGeom>
            <a:avLst/>
            <a:gdLst/>
            <a:ahLst/>
            <a:cxnLst/>
            <a:rect l="l" t="t" r="r" b="b"/>
            <a:pathLst>
              <a:path w="9937115" h="579754">
                <a:moveTo>
                  <a:pt x="9608308" y="579738"/>
                </a:moveTo>
                <a:lnTo>
                  <a:pt x="314564" y="579738"/>
                </a:lnTo>
                <a:lnTo>
                  <a:pt x="314564" y="577696"/>
                </a:lnTo>
                <a:lnTo>
                  <a:pt x="263603" y="572338"/>
                </a:lnTo>
                <a:lnTo>
                  <a:pt x="215236" y="560304"/>
                </a:lnTo>
                <a:lnTo>
                  <a:pt x="170117" y="542147"/>
                </a:lnTo>
                <a:lnTo>
                  <a:pt x="128897" y="518416"/>
                </a:lnTo>
                <a:lnTo>
                  <a:pt x="92229" y="489664"/>
                </a:lnTo>
                <a:lnTo>
                  <a:pt x="60766" y="456441"/>
                </a:lnTo>
                <a:lnTo>
                  <a:pt x="35159" y="419299"/>
                </a:lnTo>
                <a:lnTo>
                  <a:pt x="16061" y="378789"/>
                </a:lnTo>
                <a:lnTo>
                  <a:pt x="4124" y="335462"/>
                </a:lnTo>
                <a:lnTo>
                  <a:pt x="0" y="289869"/>
                </a:lnTo>
                <a:lnTo>
                  <a:pt x="4061" y="244275"/>
                </a:lnTo>
                <a:lnTo>
                  <a:pt x="15839" y="200948"/>
                </a:lnTo>
                <a:lnTo>
                  <a:pt x="34722" y="160438"/>
                </a:lnTo>
                <a:lnTo>
                  <a:pt x="60100" y="123296"/>
                </a:lnTo>
                <a:lnTo>
                  <a:pt x="91362" y="90073"/>
                </a:lnTo>
                <a:lnTo>
                  <a:pt x="127898" y="61321"/>
                </a:lnTo>
                <a:lnTo>
                  <a:pt x="169097" y="37591"/>
                </a:lnTo>
                <a:lnTo>
                  <a:pt x="214348" y="19433"/>
                </a:lnTo>
                <a:lnTo>
                  <a:pt x="263041" y="7399"/>
                </a:lnTo>
                <a:lnTo>
                  <a:pt x="314564" y="2041"/>
                </a:lnTo>
                <a:lnTo>
                  <a:pt x="314564" y="0"/>
                </a:lnTo>
                <a:lnTo>
                  <a:pt x="9608308" y="0"/>
                </a:lnTo>
                <a:lnTo>
                  <a:pt x="9657143" y="3162"/>
                </a:lnTo>
                <a:lnTo>
                  <a:pt x="9703653" y="12343"/>
                </a:lnTo>
                <a:lnTo>
                  <a:pt x="9747347" y="27081"/>
                </a:lnTo>
                <a:lnTo>
                  <a:pt x="9787736" y="46918"/>
                </a:lnTo>
                <a:lnTo>
                  <a:pt x="9824330" y="71392"/>
                </a:lnTo>
                <a:lnTo>
                  <a:pt x="9856639" y="100045"/>
                </a:lnTo>
                <a:lnTo>
                  <a:pt x="9884172" y="132415"/>
                </a:lnTo>
                <a:lnTo>
                  <a:pt x="9906440" y="168042"/>
                </a:lnTo>
                <a:lnTo>
                  <a:pt x="9922953" y="206467"/>
                </a:lnTo>
                <a:lnTo>
                  <a:pt x="9933219" y="247229"/>
                </a:lnTo>
                <a:lnTo>
                  <a:pt x="9936750" y="289869"/>
                </a:lnTo>
                <a:lnTo>
                  <a:pt x="9933167" y="332508"/>
                </a:lnTo>
                <a:lnTo>
                  <a:pt x="9922765" y="373270"/>
                </a:lnTo>
                <a:lnTo>
                  <a:pt x="9906065" y="411695"/>
                </a:lnTo>
                <a:lnTo>
                  <a:pt x="9883588" y="447323"/>
                </a:lnTo>
                <a:lnTo>
                  <a:pt x="9855857" y="479692"/>
                </a:lnTo>
                <a:lnTo>
                  <a:pt x="9823392" y="508345"/>
                </a:lnTo>
                <a:lnTo>
                  <a:pt x="9786715" y="532819"/>
                </a:lnTo>
                <a:lnTo>
                  <a:pt x="9746346" y="552656"/>
                </a:lnTo>
                <a:lnTo>
                  <a:pt x="9702808" y="567395"/>
                </a:lnTo>
                <a:lnTo>
                  <a:pt x="9656621" y="576575"/>
                </a:lnTo>
                <a:lnTo>
                  <a:pt x="9608308" y="579738"/>
                </a:lnTo>
                <a:close/>
              </a:path>
            </a:pathLst>
          </a:custGeom>
          <a:solidFill>
            <a:srgbClr val="ABE3F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35636" y="639010"/>
            <a:ext cx="10004545" cy="14382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Грантовая поддержка на 2023 год</a:t>
            </a:r>
          </a:p>
          <a:p>
            <a:pPr algn="ctr">
              <a:spcAft>
                <a:spcPts val="1000"/>
              </a:spcAft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Постановление Правительства Республики Алтай</a:t>
            </a:r>
          </a:p>
          <a:p>
            <a:pPr algn="ctr">
              <a:spcAft>
                <a:spcPts val="1000"/>
              </a:spcAft>
            </a:pPr>
            <a:r>
              <a:rPr lang="ru-RU" sz="2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 12.04.2022 г. № 128</a:t>
            </a:r>
            <a:endParaRPr lang="ru-RU" sz="32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7819" y="413042"/>
            <a:ext cx="5534025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50" spc="-80" dirty="0">
                <a:solidFill>
                  <a:srgbClr val="2A2929"/>
                </a:solidFill>
                <a:latin typeface="Arial"/>
                <a:cs typeface="Arial"/>
              </a:rPr>
              <a:t>Поддержка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dirty="0">
                <a:solidFill>
                  <a:srgbClr val="2A2929"/>
                </a:solidFill>
                <a:latin typeface="Arial"/>
                <a:cs typeface="Arial"/>
              </a:rPr>
              <a:t>в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spc="-75" dirty="0">
                <a:solidFill>
                  <a:srgbClr val="2A2929"/>
                </a:solidFill>
                <a:latin typeface="Arial"/>
                <a:cs typeface="Arial"/>
              </a:rPr>
              <a:t>цифрах</a:t>
            </a:r>
            <a:endParaRPr sz="4250" dirty="0">
              <a:latin typeface="Arial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D1AB5B53-A38D-226F-B534-4EAA5415D8B6}"/>
              </a:ext>
            </a:extLst>
          </p:cNvPr>
          <p:cNvSpPr txBox="1"/>
          <p:nvPr/>
        </p:nvSpPr>
        <p:spPr>
          <a:xfrm>
            <a:off x="8534400" y="2828510"/>
            <a:ext cx="9708514" cy="2185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 развитие инфраструктуры туризма</a:t>
            </a:r>
          </a:p>
          <a:p>
            <a:pPr algn="ctr"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туристское оборудование, бассейны):</a:t>
            </a:r>
          </a:p>
          <a:p>
            <a:pPr algn="just">
              <a:spcAft>
                <a:spcPts val="1000"/>
              </a:spcAft>
            </a:pP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 2023 год –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40,9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млн рублей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117FB0A8-FE2C-9294-1402-F41D2A1F5173}"/>
              </a:ext>
            </a:extLst>
          </p:cNvPr>
          <p:cNvSpPr txBox="1"/>
          <p:nvPr/>
        </p:nvSpPr>
        <p:spPr>
          <a:xfrm>
            <a:off x="8300575" y="5745522"/>
            <a:ext cx="9109364" cy="2185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 развитие туристической инфраструктуры </a:t>
            </a:r>
          </a:p>
          <a:p>
            <a:pPr algn="ctr">
              <a:spcAft>
                <a:spcPts val="1000"/>
              </a:spcAft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(создание и (или) развитие пляжей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):</a:t>
            </a:r>
          </a:p>
          <a:p>
            <a:pPr algn="just">
              <a:spcAft>
                <a:spcPts val="1000"/>
              </a:spcAft>
            </a:pP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 2023 год –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62,6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млн рублей</a:t>
            </a:r>
          </a:p>
        </p:txBody>
      </p:sp>
    </p:spTree>
    <p:extLst>
      <p:ext uri="{BB962C8B-B14F-4D97-AF65-F5344CB8AC3E}">
        <p14:creationId xmlns:p14="http://schemas.microsoft.com/office/powerpoint/2010/main" val="2178856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782" y="0"/>
            <a:ext cx="7712599" cy="10287000"/>
            <a:chOff x="0" y="0"/>
            <a:chExt cx="771259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000750" cy="10287000"/>
            </a:xfrm>
            <a:custGeom>
              <a:avLst/>
              <a:gdLst/>
              <a:ahLst/>
              <a:cxnLst/>
              <a:rect l="l" t="t" r="r" b="b"/>
              <a:pathLst>
                <a:path w="6000750" h="10287000">
                  <a:moveTo>
                    <a:pt x="60007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000749" y="0"/>
                  </a:lnTo>
                  <a:lnTo>
                    <a:pt x="6000749" y="1028699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95682"/>
              <a:ext cx="7712599" cy="5651500"/>
            </a:xfrm>
            <a:prstGeom prst="rect">
              <a:avLst/>
            </a:prstGeom>
          </p:spPr>
        </p:pic>
      </p:grpSp>
      <p:sp>
        <p:nvSpPr>
          <p:cNvPr id="13" name="Текст 12">
            <a:extLst>
              <a:ext uri="{FF2B5EF4-FFF2-40B4-BE49-F238E27FC236}">
                <a16:creationId xmlns:a16="http://schemas.microsoft.com/office/drawing/2014/main" id="{864ED59B-D1F8-4664-B232-3CB3E7227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200" y="4229100"/>
            <a:ext cx="11049000" cy="1456730"/>
          </a:xfrm>
        </p:spPr>
        <p:txBody>
          <a:bodyPr/>
          <a:lstStyle/>
          <a:p>
            <a:pPr algn="r"/>
            <a:r>
              <a:rPr lang="ru-RU" sz="6000" dirty="0"/>
              <a:t>Спасибо за внимание!!! </a:t>
            </a: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9C64BBE0-0A0A-BB2F-756D-3F826D565BF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34687" y="342900"/>
            <a:ext cx="3157177" cy="25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6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88801"/>
            <a:ext cx="18288000" cy="3371850"/>
            <a:chOff x="0" y="388801"/>
            <a:chExt cx="18288000" cy="3371850"/>
          </a:xfrm>
        </p:grpSpPr>
        <p:sp>
          <p:nvSpPr>
            <p:cNvPr id="3" name="object 3"/>
            <p:cNvSpPr/>
            <p:nvPr/>
          </p:nvSpPr>
          <p:spPr>
            <a:xfrm>
              <a:off x="0" y="388801"/>
              <a:ext cx="18288000" cy="3371850"/>
            </a:xfrm>
            <a:custGeom>
              <a:avLst/>
              <a:gdLst/>
              <a:ahLst/>
              <a:cxnLst/>
              <a:rect l="l" t="t" r="r" b="b"/>
              <a:pathLst>
                <a:path w="18288000" h="3371850">
                  <a:moveTo>
                    <a:pt x="0" y="3371849"/>
                  </a:moveTo>
                  <a:lnTo>
                    <a:pt x="0" y="0"/>
                  </a:lnTo>
                  <a:lnTo>
                    <a:pt x="18288000" y="0"/>
                  </a:lnTo>
                  <a:lnTo>
                    <a:pt x="18288000" y="3371849"/>
                  </a:lnTo>
                  <a:lnTo>
                    <a:pt x="0" y="337184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4300387" y="1455442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412750" h="412750">
                  <a:moveTo>
                    <a:pt x="206210" y="412420"/>
                  </a:moveTo>
                  <a:lnTo>
                    <a:pt x="165673" y="408462"/>
                  </a:lnTo>
                  <a:lnTo>
                    <a:pt x="127253" y="396832"/>
                  </a:lnTo>
                  <a:lnTo>
                    <a:pt x="91862" y="377893"/>
                  </a:lnTo>
                  <a:lnTo>
                    <a:pt x="60412" y="352007"/>
                  </a:lnTo>
                  <a:lnTo>
                    <a:pt x="34526" y="320557"/>
                  </a:lnTo>
                  <a:lnTo>
                    <a:pt x="15587" y="285166"/>
                  </a:lnTo>
                  <a:lnTo>
                    <a:pt x="3957" y="246746"/>
                  </a:lnTo>
                  <a:lnTo>
                    <a:pt x="0" y="206210"/>
                  </a:lnTo>
                  <a:lnTo>
                    <a:pt x="3957" y="165673"/>
                  </a:lnTo>
                  <a:lnTo>
                    <a:pt x="15587" y="127253"/>
                  </a:lnTo>
                  <a:lnTo>
                    <a:pt x="34526" y="91862"/>
                  </a:lnTo>
                  <a:lnTo>
                    <a:pt x="60412" y="60412"/>
                  </a:lnTo>
                  <a:lnTo>
                    <a:pt x="91862" y="34526"/>
                  </a:lnTo>
                  <a:lnTo>
                    <a:pt x="127253" y="15587"/>
                  </a:lnTo>
                  <a:lnTo>
                    <a:pt x="165673" y="3957"/>
                  </a:lnTo>
                  <a:lnTo>
                    <a:pt x="206210" y="0"/>
                  </a:lnTo>
                  <a:lnTo>
                    <a:pt x="246746" y="3957"/>
                  </a:lnTo>
                  <a:lnTo>
                    <a:pt x="274514" y="12362"/>
                  </a:lnTo>
                  <a:lnTo>
                    <a:pt x="206210" y="12362"/>
                  </a:lnTo>
                  <a:lnTo>
                    <a:pt x="168104" y="16089"/>
                  </a:lnTo>
                  <a:lnTo>
                    <a:pt x="98723" y="44838"/>
                  </a:lnTo>
                  <a:lnTo>
                    <a:pt x="69148" y="69148"/>
                  </a:lnTo>
                  <a:lnTo>
                    <a:pt x="44838" y="98723"/>
                  </a:lnTo>
                  <a:lnTo>
                    <a:pt x="16089" y="168104"/>
                  </a:lnTo>
                  <a:lnTo>
                    <a:pt x="12362" y="206210"/>
                  </a:lnTo>
                  <a:lnTo>
                    <a:pt x="16089" y="244315"/>
                  </a:lnTo>
                  <a:lnTo>
                    <a:pt x="44838" y="313696"/>
                  </a:lnTo>
                  <a:lnTo>
                    <a:pt x="69148" y="343271"/>
                  </a:lnTo>
                  <a:lnTo>
                    <a:pt x="98723" y="367582"/>
                  </a:lnTo>
                  <a:lnTo>
                    <a:pt x="168104" y="396330"/>
                  </a:lnTo>
                  <a:lnTo>
                    <a:pt x="206210" y="400057"/>
                  </a:lnTo>
                  <a:lnTo>
                    <a:pt x="274513" y="400057"/>
                  </a:lnTo>
                  <a:lnTo>
                    <a:pt x="246746" y="408462"/>
                  </a:lnTo>
                  <a:lnTo>
                    <a:pt x="206210" y="412420"/>
                  </a:lnTo>
                  <a:close/>
                </a:path>
                <a:path w="412750" h="412750">
                  <a:moveTo>
                    <a:pt x="274513" y="400057"/>
                  </a:moveTo>
                  <a:lnTo>
                    <a:pt x="206210" y="400057"/>
                  </a:lnTo>
                  <a:lnTo>
                    <a:pt x="244315" y="396330"/>
                  </a:lnTo>
                  <a:lnTo>
                    <a:pt x="280427" y="385386"/>
                  </a:lnTo>
                  <a:lnTo>
                    <a:pt x="343271" y="343271"/>
                  </a:lnTo>
                  <a:lnTo>
                    <a:pt x="367582" y="313696"/>
                  </a:lnTo>
                  <a:lnTo>
                    <a:pt x="396330" y="244315"/>
                  </a:lnTo>
                  <a:lnTo>
                    <a:pt x="400057" y="206210"/>
                  </a:lnTo>
                  <a:lnTo>
                    <a:pt x="396330" y="168104"/>
                  </a:lnTo>
                  <a:lnTo>
                    <a:pt x="367582" y="98723"/>
                  </a:lnTo>
                  <a:lnTo>
                    <a:pt x="343271" y="69148"/>
                  </a:lnTo>
                  <a:lnTo>
                    <a:pt x="313696" y="44838"/>
                  </a:lnTo>
                  <a:lnTo>
                    <a:pt x="244315" y="16089"/>
                  </a:lnTo>
                  <a:lnTo>
                    <a:pt x="206210" y="12362"/>
                  </a:lnTo>
                  <a:lnTo>
                    <a:pt x="274514" y="12362"/>
                  </a:lnTo>
                  <a:lnTo>
                    <a:pt x="320557" y="34526"/>
                  </a:lnTo>
                  <a:lnTo>
                    <a:pt x="352007" y="60412"/>
                  </a:lnTo>
                  <a:lnTo>
                    <a:pt x="377893" y="91897"/>
                  </a:lnTo>
                  <a:lnTo>
                    <a:pt x="396832" y="127284"/>
                  </a:lnTo>
                  <a:lnTo>
                    <a:pt x="408462" y="165684"/>
                  </a:lnTo>
                  <a:lnTo>
                    <a:pt x="412420" y="206210"/>
                  </a:lnTo>
                  <a:lnTo>
                    <a:pt x="408462" y="246746"/>
                  </a:lnTo>
                  <a:lnTo>
                    <a:pt x="396832" y="285166"/>
                  </a:lnTo>
                  <a:lnTo>
                    <a:pt x="377893" y="320557"/>
                  </a:lnTo>
                  <a:lnTo>
                    <a:pt x="352007" y="352007"/>
                  </a:lnTo>
                  <a:lnTo>
                    <a:pt x="320557" y="377893"/>
                  </a:lnTo>
                  <a:lnTo>
                    <a:pt x="285166" y="396832"/>
                  </a:lnTo>
                  <a:lnTo>
                    <a:pt x="274513" y="4000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2634537" y="3858598"/>
            <a:ext cx="4991100" cy="5398770"/>
            <a:chOff x="12634537" y="3858598"/>
            <a:chExt cx="4991100" cy="5398770"/>
          </a:xfrm>
        </p:grpSpPr>
        <p:sp>
          <p:nvSpPr>
            <p:cNvPr id="6" name="object 6"/>
            <p:cNvSpPr/>
            <p:nvPr/>
          </p:nvSpPr>
          <p:spPr>
            <a:xfrm>
              <a:off x="12634537" y="4675802"/>
              <a:ext cx="4991100" cy="4581525"/>
            </a:xfrm>
            <a:custGeom>
              <a:avLst/>
              <a:gdLst/>
              <a:ahLst/>
              <a:cxnLst/>
              <a:rect l="l" t="t" r="r" b="b"/>
              <a:pathLst>
                <a:path w="4991100" h="4581525">
                  <a:moveTo>
                    <a:pt x="4946919" y="4581524"/>
                  </a:moveTo>
                  <a:lnTo>
                    <a:pt x="44115" y="4581524"/>
                  </a:lnTo>
                  <a:lnTo>
                    <a:pt x="26967" y="4578053"/>
                  </a:lnTo>
                  <a:lnTo>
                    <a:pt x="12941" y="4568595"/>
                  </a:lnTo>
                  <a:lnTo>
                    <a:pt x="3474" y="4554585"/>
                  </a:lnTo>
                  <a:lnTo>
                    <a:pt x="0" y="4537454"/>
                  </a:lnTo>
                  <a:lnTo>
                    <a:pt x="0" y="44069"/>
                  </a:lnTo>
                  <a:lnTo>
                    <a:pt x="3474" y="26939"/>
                  </a:lnTo>
                  <a:lnTo>
                    <a:pt x="12941" y="12928"/>
                  </a:lnTo>
                  <a:lnTo>
                    <a:pt x="26967" y="3471"/>
                  </a:lnTo>
                  <a:lnTo>
                    <a:pt x="44115" y="0"/>
                  </a:lnTo>
                  <a:lnTo>
                    <a:pt x="4946919" y="0"/>
                  </a:lnTo>
                  <a:lnTo>
                    <a:pt x="4964067" y="3471"/>
                  </a:lnTo>
                  <a:lnTo>
                    <a:pt x="4978092" y="12928"/>
                  </a:lnTo>
                  <a:lnTo>
                    <a:pt x="4983638" y="21135"/>
                  </a:lnTo>
                  <a:lnTo>
                    <a:pt x="44115" y="21135"/>
                  </a:lnTo>
                  <a:lnTo>
                    <a:pt x="35210" y="22948"/>
                  </a:lnTo>
                  <a:lnTo>
                    <a:pt x="27909" y="27880"/>
                  </a:lnTo>
                  <a:lnTo>
                    <a:pt x="22971" y="35174"/>
                  </a:lnTo>
                  <a:lnTo>
                    <a:pt x="21157" y="44069"/>
                  </a:lnTo>
                  <a:lnTo>
                    <a:pt x="21157" y="4537454"/>
                  </a:lnTo>
                  <a:lnTo>
                    <a:pt x="22971" y="4546350"/>
                  </a:lnTo>
                  <a:lnTo>
                    <a:pt x="27909" y="4553643"/>
                  </a:lnTo>
                  <a:lnTo>
                    <a:pt x="35210" y="4558576"/>
                  </a:lnTo>
                  <a:lnTo>
                    <a:pt x="44115" y="4560389"/>
                  </a:lnTo>
                  <a:lnTo>
                    <a:pt x="4983638" y="4560389"/>
                  </a:lnTo>
                  <a:lnTo>
                    <a:pt x="4978092" y="4568595"/>
                  </a:lnTo>
                  <a:lnTo>
                    <a:pt x="4964067" y="4578053"/>
                  </a:lnTo>
                  <a:lnTo>
                    <a:pt x="4946919" y="4581524"/>
                  </a:lnTo>
                  <a:close/>
                </a:path>
                <a:path w="4991100" h="4581525">
                  <a:moveTo>
                    <a:pt x="4983638" y="4560389"/>
                  </a:moveTo>
                  <a:lnTo>
                    <a:pt x="4946919" y="4560389"/>
                  </a:lnTo>
                  <a:lnTo>
                    <a:pt x="4955824" y="4558576"/>
                  </a:lnTo>
                  <a:lnTo>
                    <a:pt x="4963125" y="4553643"/>
                  </a:lnTo>
                  <a:lnTo>
                    <a:pt x="4968062" y="4546350"/>
                  </a:lnTo>
                  <a:lnTo>
                    <a:pt x="4969877" y="4537454"/>
                  </a:lnTo>
                  <a:lnTo>
                    <a:pt x="4969877" y="44069"/>
                  </a:lnTo>
                  <a:lnTo>
                    <a:pt x="4968062" y="35174"/>
                  </a:lnTo>
                  <a:lnTo>
                    <a:pt x="4963125" y="27880"/>
                  </a:lnTo>
                  <a:lnTo>
                    <a:pt x="4955824" y="22948"/>
                  </a:lnTo>
                  <a:lnTo>
                    <a:pt x="4946919" y="21135"/>
                  </a:lnTo>
                  <a:lnTo>
                    <a:pt x="4983638" y="21135"/>
                  </a:lnTo>
                  <a:lnTo>
                    <a:pt x="4987560" y="26939"/>
                  </a:lnTo>
                  <a:lnTo>
                    <a:pt x="4991034" y="44069"/>
                  </a:lnTo>
                  <a:lnTo>
                    <a:pt x="4991034" y="4537454"/>
                  </a:lnTo>
                  <a:lnTo>
                    <a:pt x="4987560" y="4554585"/>
                  </a:lnTo>
                  <a:lnTo>
                    <a:pt x="4983638" y="4560389"/>
                  </a:lnTo>
                  <a:close/>
                </a:path>
              </a:pathLst>
            </a:custGeom>
            <a:solidFill>
              <a:srgbClr val="2A292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3004261" y="3858598"/>
              <a:ext cx="1285875" cy="1285875"/>
            </a:xfrm>
            <a:custGeom>
              <a:avLst/>
              <a:gdLst/>
              <a:ahLst/>
              <a:cxnLst/>
              <a:rect l="l" t="t" r="r" b="b"/>
              <a:pathLst>
                <a:path w="1285875" h="1285875">
                  <a:moveTo>
                    <a:pt x="642937" y="1285875"/>
                  </a:moveTo>
                  <a:lnTo>
                    <a:pt x="594954" y="1284111"/>
                  </a:lnTo>
                  <a:lnTo>
                    <a:pt x="547928" y="1278903"/>
                  </a:lnTo>
                  <a:lnTo>
                    <a:pt x="501985" y="1270376"/>
                  </a:lnTo>
                  <a:lnTo>
                    <a:pt x="457248" y="1258653"/>
                  </a:lnTo>
                  <a:lnTo>
                    <a:pt x="413842" y="1243859"/>
                  </a:lnTo>
                  <a:lnTo>
                    <a:pt x="371891" y="1226118"/>
                  </a:lnTo>
                  <a:lnTo>
                    <a:pt x="331519" y="1205555"/>
                  </a:lnTo>
                  <a:lnTo>
                    <a:pt x="292851" y="1182293"/>
                  </a:lnTo>
                  <a:lnTo>
                    <a:pt x="256011" y="1156458"/>
                  </a:lnTo>
                  <a:lnTo>
                    <a:pt x="221123" y="1128173"/>
                  </a:lnTo>
                  <a:lnTo>
                    <a:pt x="188312" y="1097562"/>
                  </a:lnTo>
                  <a:lnTo>
                    <a:pt x="157701" y="1064751"/>
                  </a:lnTo>
                  <a:lnTo>
                    <a:pt x="129416" y="1029863"/>
                  </a:lnTo>
                  <a:lnTo>
                    <a:pt x="103581" y="993023"/>
                  </a:lnTo>
                  <a:lnTo>
                    <a:pt x="80319" y="954355"/>
                  </a:lnTo>
                  <a:lnTo>
                    <a:pt x="59756" y="913983"/>
                  </a:lnTo>
                  <a:lnTo>
                    <a:pt x="42015" y="872032"/>
                  </a:lnTo>
                  <a:lnTo>
                    <a:pt x="27221" y="828626"/>
                  </a:lnTo>
                  <a:lnTo>
                    <a:pt x="15498" y="783889"/>
                  </a:lnTo>
                  <a:lnTo>
                    <a:pt x="6971" y="737946"/>
                  </a:lnTo>
                  <a:lnTo>
                    <a:pt x="1763" y="690920"/>
                  </a:lnTo>
                  <a:lnTo>
                    <a:pt x="0" y="642937"/>
                  </a:lnTo>
                  <a:lnTo>
                    <a:pt x="1763" y="594954"/>
                  </a:lnTo>
                  <a:lnTo>
                    <a:pt x="6971" y="547928"/>
                  </a:lnTo>
                  <a:lnTo>
                    <a:pt x="15498" y="501985"/>
                  </a:lnTo>
                  <a:lnTo>
                    <a:pt x="27221" y="457248"/>
                  </a:lnTo>
                  <a:lnTo>
                    <a:pt x="42015" y="413842"/>
                  </a:lnTo>
                  <a:lnTo>
                    <a:pt x="59756" y="371891"/>
                  </a:lnTo>
                  <a:lnTo>
                    <a:pt x="80319" y="331519"/>
                  </a:lnTo>
                  <a:lnTo>
                    <a:pt x="103581" y="292851"/>
                  </a:lnTo>
                  <a:lnTo>
                    <a:pt x="129416" y="256011"/>
                  </a:lnTo>
                  <a:lnTo>
                    <a:pt x="157701" y="221123"/>
                  </a:lnTo>
                  <a:lnTo>
                    <a:pt x="188312" y="188312"/>
                  </a:lnTo>
                  <a:lnTo>
                    <a:pt x="221123" y="157701"/>
                  </a:lnTo>
                  <a:lnTo>
                    <a:pt x="256011" y="129416"/>
                  </a:lnTo>
                  <a:lnTo>
                    <a:pt x="292851" y="103581"/>
                  </a:lnTo>
                  <a:lnTo>
                    <a:pt x="331519" y="80319"/>
                  </a:lnTo>
                  <a:lnTo>
                    <a:pt x="371891" y="59756"/>
                  </a:lnTo>
                  <a:lnTo>
                    <a:pt x="413842" y="42015"/>
                  </a:lnTo>
                  <a:lnTo>
                    <a:pt x="457248" y="27221"/>
                  </a:lnTo>
                  <a:lnTo>
                    <a:pt x="501985" y="15498"/>
                  </a:lnTo>
                  <a:lnTo>
                    <a:pt x="547928" y="6971"/>
                  </a:lnTo>
                  <a:lnTo>
                    <a:pt x="594954" y="1763"/>
                  </a:lnTo>
                  <a:lnTo>
                    <a:pt x="642937" y="0"/>
                  </a:lnTo>
                  <a:lnTo>
                    <a:pt x="690920" y="1763"/>
                  </a:lnTo>
                  <a:lnTo>
                    <a:pt x="737946" y="6971"/>
                  </a:lnTo>
                  <a:lnTo>
                    <a:pt x="783889" y="15498"/>
                  </a:lnTo>
                  <a:lnTo>
                    <a:pt x="828626" y="27221"/>
                  </a:lnTo>
                  <a:lnTo>
                    <a:pt x="872032" y="42015"/>
                  </a:lnTo>
                  <a:lnTo>
                    <a:pt x="913983" y="59756"/>
                  </a:lnTo>
                  <a:lnTo>
                    <a:pt x="954355" y="80319"/>
                  </a:lnTo>
                  <a:lnTo>
                    <a:pt x="993023" y="103581"/>
                  </a:lnTo>
                  <a:lnTo>
                    <a:pt x="1029863" y="129416"/>
                  </a:lnTo>
                  <a:lnTo>
                    <a:pt x="1064751" y="157701"/>
                  </a:lnTo>
                  <a:lnTo>
                    <a:pt x="1097562" y="188312"/>
                  </a:lnTo>
                  <a:lnTo>
                    <a:pt x="1128173" y="221123"/>
                  </a:lnTo>
                  <a:lnTo>
                    <a:pt x="1156458" y="256011"/>
                  </a:lnTo>
                  <a:lnTo>
                    <a:pt x="1182293" y="292851"/>
                  </a:lnTo>
                  <a:lnTo>
                    <a:pt x="1205555" y="331519"/>
                  </a:lnTo>
                  <a:lnTo>
                    <a:pt x="1226118" y="371891"/>
                  </a:lnTo>
                  <a:lnTo>
                    <a:pt x="1243859" y="413842"/>
                  </a:lnTo>
                  <a:lnTo>
                    <a:pt x="1258653" y="457248"/>
                  </a:lnTo>
                  <a:lnTo>
                    <a:pt x="1270376" y="501985"/>
                  </a:lnTo>
                  <a:lnTo>
                    <a:pt x="1278903" y="547928"/>
                  </a:lnTo>
                  <a:lnTo>
                    <a:pt x="1284111" y="594954"/>
                  </a:lnTo>
                  <a:lnTo>
                    <a:pt x="1285875" y="642937"/>
                  </a:lnTo>
                  <a:lnTo>
                    <a:pt x="1284111" y="690920"/>
                  </a:lnTo>
                  <a:lnTo>
                    <a:pt x="1278903" y="737946"/>
                  </a:lnTo>
                  <a:lnTo>
                    <a:pt x="1270376" y="783889"/>
                  </a:lnTo>
                  <a:lnTo>
                    <a:pt x="1258653" y="828626"/>
                  </a:lnTo>
                  <a:lnTo>
                    <a:pt x="1243859" y="872032"/>
                  </a:lnTo>
                  <a:lnTo>
                    <a:pt x="1226118" y="913983"/>
                  </a:lnTo>
                  <a:lnTo>
                    <a:pt x="1205555" y="954355"/>
                  </a:lnTo>
                  <a:lnTo>
                    <a:pt x="1182293" y="993023"/>
                  </a:lnTo>
                  <a:lnTo>
                    <a:pt x="1156458" y="1029863"/>
                  </a:lnTo>
                  <a:lnTo>
                    <a:pt x="1128173" y="1064751"/>
                  </a:lnTo>
                  <a:lnTo>
                    <a:pt x="1097562" y="1097562"/>
                  </a:lnTo>
                  <a:lnTo>
                    <a:pt x="1064751" y="1128173"/>
                  </a:lnTo>
                  <a:lnTo>
                    <a:pt x="1029863" y="1156458"/>
                  </a:lnTo>
                  <a:lnTo>
                    <a:pt x="993023" y="1182293"/>
                  </a:lnTo>
                  <a:lnTo>
                    <a:pt x="954355" y="1205555"/>
                  </a:lnTo>
                  <a:lnTo>
                    <a:pt x="913983" y="1226118"/>
                  </a:lnTo>
                  <a:lnTo>
                    <a:pt x="872032" y="1243859"/>
                  </a:lnTo>
                  <a:lnTo>
                    <a:pt x="828626" y="1258653"/>
                  </a:lnTo>
                  <a:lnTo>
                    <a:pt x="783889" y="1270376"/>
                  </a:lnTo>
                  <a:lnTo>
                    <a:pt x="737946" y="1278903"/>
                  </a:lnTo>
                  <a:lnTo>
                    <a:pt x="690920" y="1284111"/>
                  </a:lnTo>
                  <a:lnTo>
                    <a:pt x="642937" y="1285875"/>
                  </a:lnTo>
                  <a:close/>
                </a:path>
              </a:pathLst>
            </a:custGeom>
            <a:solidFill>
              <a:srgbClr val="FFCB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6040" y="4110378"/>
              <a:ext cx="781049" cy="78104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606617" y="4675802"/>
            <a:ext cx="4991100" cy="4581525"/>
          </a:xfrm>
          <a:custGeom>
            <a:avLst/>
            <a:gdLst/>
            <a:ahLst/>
            <a:cxnLst/>
            <a:rect l="l" t="t" r="r" b="b"/>
            <a:pathLst>
              <a:path w="4991100" h="4581525">
                <a:moveTo>
                  <a:pt x="4946919" y="4581524"/>
                </a:moveTo>
                <a:lnTo>
                  <a:pt x="44115" y="4581524"/>
                </a:lnTo>
                <a:lnTo>
                  <a:pt x="26967" y="4578053"/>
                </a:lnTo>
                <a:lnTo>
                  <a:pt x="12941" y="4568595"/>
                </a:lnTo>
                <a:lnTo>
                  <a:pt x="3474" y="4554585"/>
                </a:lnTo>
                <a:lnTo>
                  <a:pt x="0" y="4537454"/>
                </a:lnTo>
                <a:lnTo>
                  <a:pt x="0" y="44069"/>
                </a:lnTo>
                <a:lnTo>
                  <a:pt x="3474" y="26939"/>
                </a:lnTo>
                <a:lnTo>
                  <a:pt x="12941" y="12928"/>
                </a:lnTo>
                <a:lnTo>
                  <a:pt x="26967" y="3471"/>
                </a:lnTo>
                <a:lnTo>
                  <a:pt x="44115" y="0"/>
                </a:lnTo>
                <a:lnTo>
                  <a:pt x="4946919" y="0"/>
                </a:lnTo>
                <a:lnTo>
                  <a:pt x="4964067" y="3471"/>
                </a:lnTo>
                <a:lnTo>
                  <a:pt x="4978092" y="12928"/>
                </a:lnTo>
                <a:lnTo>
                  <a:pt x="4983638" y="21135"/>
                </a:lnTo>
                <a:lnTo>
                  <a:pt x="44115" y="21135"/>
                </a:lnTo>
                <a:lnTo>
                  <a:pt x="35210" y="22948"/>
                </a:lnTo>
                <a:lnTo>
                  <a:pt x="27909" y="27880"/>
                </a:lnTo>
                <a:lnTo>
                  <a:pt x="22971" y="35174"/>
                </a:lnTo>
                <a:lnTo>
                  <a:pt x="21157" y="44069"/>
                </a:lnTo>
                <a:lnTo>
                  <a:pt x="21157" y="4537454"/>
                </a:lnTo>
                <a:lnTo>
                  <a:pt x="22971" y="4546350"/>
                </a:lnTo>
                <a:lnTo>
                  <a:pt x="27909" y="4553643"/>
                </a:lnTo>
                <a:lnTo>
                  <a:pt x="35210" y="4558576"/>
                </a:lnTo>
                <a:lnTo>
                  <a:pt x="44115" y="4560389"/>
                </a:lnTo>
                <a:lnTo>
                  <a:pt x="4983638" y="4560389"/>
                </a:lnTo>
                <a:lnTo>
                  <a:pt x="4978092" y="4568595"/>
                </a:lnTo>
                <a:lnTo>
                  <a:pt x="4964067" y="4578053"/>
                </a:lnTo>
                <a:lnTo>
                  <a:pt x="4946919" y="4581524"/>
                </a:lnTo>
                <a:close/>
              </a:path>
              <a:path w="4991100" h="4581525">
                <a:moveTo>
                  <a:pt x="4983638" y="4560389"/>
                </a:moveTo>
                <a:lnTo>
                  <a:pt x="4946919" y="4560389"/>
                </a:lnTo>
                <a:lnTo>
                  <a:pt x="4955824" y="4558576"/>
                </a:lnTo>
                <a:lnTo>
                  <a:pt x="4963125" y="4553643"/>
                </a:lnTo>
                <a:lnTo>
                  <a:pt x="4968062" y="4546350"/>
                </a:lnTo>
                <a:lnTo>
                  <a:pt x="4969877" y="4537454"/>
                </a:lnTo>
                <a:lnTo>
                  <a:pt x="4969877" y="44069"/>
                </a:lnTo>
                <a:lnTo>
                  <a:pt x="4968062" y="35174"/>
                </a:lnTo>
                <a:lnTo>
                  <a:pt x="4963125" y="27880"/>
                </a:lnTo>
                <a:lnTo>
                  <a:pt x="4955824" y="22948"/>
                </a:lnTo>
                <a:lnTo>
                  <a:pt x="4946919" y="21135"/>
                </a:lnTo>
                <a:lnTo>
                  <a:pt x="4983638" y="21135"/>
                </a:lnTo>
                <a:lnTo>
                  <a:pt x="4987560" y="26939"/>
                </a:lnTo>
                <a:lnTo>
                  <a:pt x="4991034" y="44069"/>
                </a:lnTo>
                <a:lnTo>
                  <a:pt x="4991034" y="4537454"/>
                </a:lnTo>
                <a:lnTo>
                  <a:pt x="4987560" y="4554585"/>
                </a:lnTo>
                <a:lnTo>
                  <a:pt x="4983638" y="4560389"/>
                </a:lnTo>
                <a:close/>
              </a:path>
            </a:pathLst>
          </a:custGeom>
          <a:solidFill>
            <a:srgbClr val="2A292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840668" y="4844008"/>
            <a:ext cx="4034790" cy="4242435"/>
          </a:xfrm>
          <a:prstGeom prst="rect">
            <a:avLst/>
          </a:prstGeom>
        </p:spPr>
        <p:txBody>
          <a:bodyPr vert="horz" wrap="square" lIns="0" tIns="4298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84"/>
              </a:spcBef>
            </a:pPr>
            <a:r>
              <a:rPr sz="5500" b="1" spc="-60" dirty="0">
                <a:solidFill>
                  <a:srgbClr val="2A2929"/>
                </a:solidFill>
                <a:latin typeface="Arial"/>
                <a:cs typeface="Arial"/>
              </a:rPr>
              <a:t>01</a:t>
            </a:r>
            <a:endParaRPr sz="5500" dirty="0">
              <a:latin typeface="Arial"/>
              <a:cs typeface="Arial"/>
            </a:endParaRPr>
          </a:p>
          <a:p>
            <a:pPr marL="12700" marR="5080">
              <a:lnSpc>
                <a:spcPct val="107500"/>
              </a:lnSpc>
              <a:spcBef>
                <a:spcPts val="1265"/>
              </a:spcBef>
            </a:pPr>
            <a:r>
              <a:rPr sz="2500" b="1" spc="-75" dirty="0">
                <a:solidFill>
                  <a:srgbClr val="2A2929"/>
                </a:solidFill>
                <a:latin typeface="Arial"/>
                <a:cs typeface="Arial"/>
              </a:rPr>
              <a:t>ГОСУДАРСТВЕННАЯ </a:t>
            </a:r>
            <a:r>
              <a:rPr sz="2500" b="1" spc="-70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ПРОГРАММ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А</a:t>
            </a:r>
            <a:r>
              <a:rPr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Р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А 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РАЗВИТИ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Е</a:t>
            </a:r>
            <a:r>
              <a:rPr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ВНУТРЕННЕГ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О  И</a:t>
            </a:r>
            <a:r>
              <a:rPr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В</a:t>
            </a:r>
            <a:r>
              <a:rPr lang="ru-RU" sz="2500" b="1" spc="-80" dirty="0">
                <a:solidFill>
                  <a:srgbClr val="2A2929"/>
                </a:solidFill>
                <a:latin typeface="Arial"/>
                <a:cs typeface="Arial"/>
              </a:rPr>
              <a:t>Ъ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ЕЗДНОГ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О</a:t>
            </a:r>
            <a:r>
              <a:rPr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ТУРИЗМ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А</a:t>
            </a:r>
            <a:endParaRPr sz="2500" dirty="0">
              <a:latin typeface="Arial"/>
              <a:cs typeface="Arial"/>
            </a:endParaRPr>
          </a:p>
          <a:p>
            <a:pPr marL="12700" marR="172720">
              <a:lnSpc>
                <a:spcPct val="115599"/>
              </a:lnSpc>
              <a:spcBef>
                <a:spcPts val="830"/>
              </a:spcBef>
            </a:pP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Постановление Правительства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2A2929"/>
                </a:solidFill>
                <a:latin typeface="Microsoft Sans Serif"/>
                <a:cs typeface="Microsoft Sans Serif"/>
              </a:rPr>
              <a:t>Республики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Алтай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от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3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февраля </a:t>
            </a:r>
            <a:r>
              <a:rPr sz="2000" spc="-5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2020</a:t>
            </a:r>
            <a:r>
              <a:rPr sz="2000" spc="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 err="1">
                <a:solidFill>
                  <a:srgbClr val="2A2929"/>
                </a:solidFill>
                <a:latin typeface="Microsoft Sans Serif"/>
                <a:cs typeface="Microsoft Sans Serif"/>
              </a:rPr>
              <a:t>года</a:t>
            </a:r>
            <a:r>
              <a:rPr lang="ru-RU" sz="2000" spc="-15" dirty="0">
                <a:solidFill>
                  <a:srgbClr val="2A2929"/>
                </a:solidFill>
                <a:latin typeface="Microsoft Sans Serif"/>
                <a:cs typeface="Microsoft Sans Serif"/>
              </a:rPr>
              <a:t> № 19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28700" y="3858598"/>
            <a:ext cx="1285875" cy="1285875"/>
            <a:chOff x="1028700" y="3858598"/>
            <a:chExt cx="1285875" cy="1285875"/>
          </a:xfrm>
        </p:grpSpPr>
        <p:sp>
          <p:nvSpPr>
            <p:cNvPr id="12" name="object 12"/>
            <p:cNvSpPr/>
            <p:nvPr/>
          </p:nvSpPr>
          <p:spPr>
            <a:xfrm>
              <a:off x="1028700" y="3858598"/>
              <a:ext cx="1285875" cy="1285875"/>
            </a:xfrm>
            <a:custGeom>
              <a:avLst/>
              <a:gdLst/>
              <a:ahLst/>
              <a:cxnLst/>
              <a:rect l="l" t="t" r="r" b="b"/>
              <a:pathLst>
                <a:path w="1285875" h="1285875">
                  <a:moveTo>
                    <a:pt x="642937" y="1285875"/>
                  </a:moveTo>
                  <a:lnTo>
                    <a:pt x="594954" y="1284111"/>
                  </a:lnTo>
                  <a:lnTo>
                    <a:pt x="547928" y="1278903"/>
                  </a:lnTo>
                  <a:lnTo>
                    <a:pt x="501985" y="1270376"/>
                  </a:lnTo>
                  <a:lnTo>
                    <a:pt x="457248" y="1258653"/>
                  </a:lnTo>
                  <a:lnTo>
                    <a:pt x="413842" y="1243859"/>
                  </a:lnTo>
                  <a:lnTo>
                    <a:pt x="371891" y="1226118"/>
                  </a:lnTo>
                  <a:lnTo>
                    <a:pt x="331519" y="1205555"/>
                  </a:lnTo>
                  <a:lnTo>
                    <a:pt x="292851" y="1182293"/>
                  </a:lnTo>
                  <a:lnTo>
                    <a:pt x="256011" y="1156458"/>
                  </a:lnTo>
                  <a:lnTo>
                    <a:pt x="221123" y="1128173"/>
                  </a:lnTo>
                  <a:lnTo>
                    <a:pt x="188312" y="1097562"/>
                  </a:lnTo>
                  <a:lnTo>
                    <a:pt x="157701" y="1064751"/>
                  </a:lnTo>
                  <a:lnTo>
                    <a:pt x="129416" y="1029863"/>
                  </a:lnTo>
                  <a:lnTo>
                    <a:pt x="103581" y="993023"/>
                  </a:lnTo>
                  <a:lnTo>
                    <a:pt x="80319" y="954355"/>
                  </a:lnTo>
                  <a:lnTo>
                    <a:pt x="59756" y="913983"/>
                  </a:lnTo>
                  <a:lnTo>
                    <a:pt x="42015" y="872032"/>
                  </a:lnTo>
                  <a:lnTo>
                    <a:pt x="27221" y="828626"/>
                  </a:lnTo>
                  <a:lnTo>
                    <a:pt x="15498" y="783889"/>
                  </a:lnTo>
                  <a:lnTo>
                    <a:pt x="6971" y="737946"/>
                  </a:lnTo>
                  <a:lnTo>
                    <a:pt x="1763" y="690920"/>
                  </a:lnTo>
                  <a:lnTo>
                    <a:pt x="0" y="642937"/>
                  </a:lnTo>
                  <a:lnTo>
                    <a:pt x="1763" y="594954"/>
                  </a:lnTo>
                  <a:lnTo>
                    <a:pt x="6971" y="547928"/>
                  </a:lnTo>
                  <a:lnTo>
                    <a:pt x="15498" y="501985"/>
                  </a:lnTo>
                  <a:lnTo>
                    <a:pt x="27221" y="457248"/>
                  </a:lnTo>
                  <a:lnTo>
                    <a:pt x="42015" y="413842"/>
                  </a:lnTo>
                  <a:lnTo>
                    <a:pt x="59756" y="371891"/>
                  </a:lnTo>
                  <a:lnTo>
                    <a:pt x="80319" y="331519"/>
                  </a:lnTo>
                  <a:lnTo>
                    <a:pt x="103581" y="292851"/>
                  </a:lnTo>
                  <a:lnTo>
                    <a:pt x="129416" y="256011"/>
                  </a:lnTo>
                  <a:lnTo>
                    <a:pt x="157701" y="221123"/>
                  </a:lnTo>
                  <a:lnTo>
                    <a:pt x="188312" y="188312"/>
                  </a:lnTo>
                  <a:lnTo>
                    <a:pt x="221123" y="157701"/>
                  </a:lnTo>
                  <a:lnTo>
                    <a:pt x="256011" y="129416"/>
                  </a:lnTo>
                  <a:lnTo>
                    <a:pt x="292851" y="103581"/>
                  </a:lnTo>
                  <a:lnTo>
                    <a:pt x="331519" y="80319"/>
                  </a:lnTo>
                  <a:lnTo>
                    <a:pt x="371891" y="59756"/>
                  </a:lnTo>
                  <a:lnTo>
                    <a:pt x="413842" y="42015"/>
                  </a:lnTo>
                  <a:lnTo>
                    <a:pt x="457248" y="27221"/>
                  </a:lnTo>
                  <a:lnTo>
                    <a:pt x="501985" y="15498"/>
                  </a:lnTo>
                  <a:lnTo>
                    <a:pt x="547928" y="6971"/>
                  </a:lnTo>
                  <a:lnTo>
                    <a:pt x="594954" y="1763"/>
                  </a:lnTo>
                  <a:lnTo>
                    <a:pt x="642937" y="0"/>
                  </a:lnTo>
                  <a:lnTo>
                    <a:pt x="690920" y="1763"/>
                  </a:lnTo>
                  <a:lnTo>
                    <a:pt x="737946" y="6971"/>
                  </a:lnTo>
                  <a:lnTo>
                    <a:pt x="783889" y="15498"/>
                  </a:lnTo>
                  <a:lnTo>
                    <a:pt x="828626" y="27221"/>
                  </a:lnTo>
                  <a:lnTo>
                    <a:pt x="872032" y="42015"/>
                  </a:lnTo>
                  <a:lnTo>
                    <a:pt x="913983" y="59756"/>
                  </a:lnTo>
                  <a:lnTo>
                    <a:pt x="954355" y="80319"/>
                  </a:lnTo>
                  <a:lnTo>
                    <a:pt x="993023" y="103581"/>
                  </a:lnTo>
                  <a:lnTo>
                    <a:pt x="1029863" y="129416"/>
                  </a:lnTo>
                  <a:lnTo>
                    <a:pt x="1064751" y="157701"/>
                  </a:lnTo>
                  <a:lnTo>
                    <a:pt x="1097562" y="188312"/>
                  </a:lnTo>
                  <a:lnTo>
                    <a:pt x="1128173" y="221123"/>
                  </a:lnTo>
                  <a:lnTo>
                    <a:pt x="1156458" y="256011"/>
                  </a:lnTo>
                  <a:lnTo>
                    <a:pt x="1182293" y="292851"/>
                  </a:lnTo>
                  <a:lnTo>
                    <a:pt x="1205555" y="331519"/>
                  </a:lnTo>
                  <a:lnTo>
                    <a:pt x="1226118" y="371891"/>
                  </a:lnTo>
                  <a:lnTo>
                    <a:pt x="1243859" y="413842"/>
                  </a:lnTo>
                  <a:lnTo>
                    <a:pt x="1258653" y="457248"/>
                  </a:lnTo>
                  <a:lnTo>
                    <a:pt x="1270376" y="501985"/>
                  </a:lnTo>
                  <a:lnTo>
                    <a:pt x="1278903" y="547928"/>
                  </a:lnTo>
                  <a:lnTo>
                    <a:pt x="1284111" y="594954"/>
                  </a:lnTo>
                  <a:lnTo>
                    <a:pt x="1285875" y="642937"/>
                  </a:lnTo>
                  <a:lnTo>
                    <a:pt x="1284111" y="690920"/>
                  </a:lnTo>
                  <a:lnTo>
                    <a:pt x="1278903" y="737946"/>
                  </a:lnTo>
                  <a:lnTo>
                    <a:pt x="1270376" y="783889"/>
                  </a:lnTo>
                  <a:lnTo>
                    <a:pt x="1258653" y="828626"/>
                  </a:lnTo>
                  <a:lnTo>
                    <a:pt x="1243859" y="872032"/>
                  </a:lnTo>
                  <a:lnTo>
                    <a:pt x="1226118" y="913983"/>
                  </a:lnTo>
                  <a:lnTo>
                    <a:pt x="1205555" y="954355"/>
                  </a:lnTo>
                  <a:lnTo>
                    <a:pt x="1182293" y="993023"/>
                  </a:lnTo>
                  <a:lnTo>
                    <a:pt x="1156458" y="1029863"/>
                  </a:lnTo>
                  <a:lnTo>
                    <a:pt x="1128173" y="1064751"/>
                  </a:lnTo>
                  <a:lnTo>
                    <a:pt x="1097562" y="1097562"/>
                  </a:lnTo>
                  <a:lnTo>
                    <a:pt x="1064751" y="1128173"/>
                  </a:lnTo>
                  <a:lnTo>
                    <a:pt x="1029863" y="1156458"/>
                  </a:lnTo>
                  <a:lnTo>
                    <a:pt x="993023" y="1182293"/>
                  </a:lnTo>
                  <a:lnTo>
                    <a:pt x="954355" y="1205555"/>
                  </a:lnTo>
                  <a:lnTo>
                    <a:pt x="913983" y="1226118"/>
                  </a:lnTo>
                  <a:lnTo>
                    <a:pt x="872032" y="1243859"/>
                  </a:lnTo>
                  <a:lnTo>
                    <a:pt x="828626" y="1258653"/>
                  </a:lnTo>
                  <a:lnTo>
                    <a:pt x="783889" y="1270376"/>
                  </a:lnTo>
                  <a:lnTo>
                    <a:pt x="737946" y="1278903"/>
                  </a:lnTo>
                  <a:lnTo>
                    <a:pt x="690920" y="1284111"/>
                  </a:lnTo>
                  <a:lnTo>
                    <a:pt x="642937" y="1285875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6937" y="3998856"/>
              <a:ext cx="1009649" cy="97154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650555" y="3858598"/>
            <a:ext cx="4991100" cy="5398770"/>
            <a:chOff x="6650555" y="3858598"/>
            <a:chExt cx="4991100" cy="5398770"/>
          </a:xfrm>
        </p:grpSpPr>
        <p:sp>
          <p:nvSpPr>
            <p:cNvPr id="15" name="object 15"/>
            <p:cNvSpPr/>
            <p:nvPr/>
          </p:nvSpPr>
          <p:spPr>
            <a:xfrm>
              <a:off x="6650555" y="4675802"/>
              <a:ext cx="4991100" cy="4581525"/>
            </a:xfrm>
            <a:custGeom>
              <a:avLst/>
              <a:gdLst/>
              <a:ahLst/>
              <a:cxnLst/>
              <a:rect l="l" t="t" r="r" b="b"/>
              <a:pathLst>
                <a:path w="4991100" h="4581525">
                  <a:moveTo>
                    <a:pt x="4946919" y="4581524"/>
                  </a:moveTo>
                  <a:lnTo>
                    <a:pt x="44115" y="4581524"/>
                  </a:lnTo>
                  <a:lnTo>
                    <a:pt x="26967" y="4578053"/>
                  </a:lnTo>
                  <a:lnTo>
                    <a:pt x="12941" y="4568595"/>
                  </a:lnTo>
                  <a:lnTo>
                    <a:pt x="3474" y="4554585"/>
                  </a:lnTo>
                  <a:lnTo>
                    <a:pt x="0" y="4537454"/>
                  </a:lnTo>
                  <a:lnTo>
                    <a:pt x="0" y="44069"/>
                  </a:lnTo>
                  <a:lnTo>
                    <a:pt x="3474" y="26939"/>
                  </a:lnTo>
                  <a:lnTo>
                    <a:pt x="12941" y="12928"/>
                  </a:lnTo>
                  <a:lnTo>
                    <a:pt x="26967" y="3471"/>
                  </a:lnTo>
                  <a:lnTo>
                    <a:pt x="44115" y="0"/>
                  </a:lnTo>
                  <a:lnTo>
                    <a:pt x="4946919" y="0"/>
                  </a:lnTo>
                  <a:lnTo>
                    <a:pt x="4964067" y="3471"/>
                  </a:lnTo>
                  <a:lnTo>
                    <a:pt x="4978092" y="12928"/>
                  </a:lnTo>
                  <a:lnTo>
                    <a:pt x="4983638" y="21135"/>
                  </a:lnTo>
                  <a:lnTo>
                    <a:pt x="44115" y="21135"/>
                  </a:lnTo>
                  <a:lnTo>
                    <a:pt x="35210" y="22948"/>
                  </a:lnTo>
                  <a:lnTo>
                    <a:pt x="27909" y="27880"/>
                  </a:lnTo>
                  <a:lnTo>
                    <a:pt x="22971" y="35174"/>
                  </a:lnTo>
                  <a:lnTo>
                    <a:pt x="21157" y="44069"/>
                  </a:lnTo>
                  <a:lnTo>
                    <a:pt x="21157" y="4537454"/>
                  </a:lnTo>
                  <a:lnTo>
                    <a:pt x="22971" y="4546350"/>
                  </a:lnTo>
                  <a:lnTo>
                    <a:pt x="27909" y="4553643"/>
                  </a:lnTo>
                  <a:lnTo>
                    <a:pt x="35210" y="4558576"/>
                  </a:lnTo>
                  <a:lnTo>
                    <a:pt x="44115" y="4560389"/>
                  </a:lnTo>
                  <a:lnTo>
                    <a:pt x="4983638" y="4560389"/>
                  </a:lnTo>
                  <a:lnTo>
                    <a:pt x="4978092" y="4568595"/>
                  </a:lnTo>
                  <a:lnTo>
                    <a:pt x="4964067" y="4578053"/>
                  </a:lnTo>
                  <a:lnTo>
                    <a:pt x="4946919" y="4581524"/>
                  </a:lnTo>
                  <a:close/>
                </a:path>
                <a:path w="4991100" h="4581525">
                  <a:moveTo>
                    <a:pt x="4983638" y="4560389"/>
                  </a:moveTo>
                  <a:lnTo>
                    <a:pt x="4946919" y="4560389"/>
                  </a:lnTo>
                  <a:lnTo>
                    <a:pt x="4955824" y="4558576"/>
                  </a:lnTo>
                  <a:lnTo>
                    <a:pt x="4963125" y="4553643"/>
                  </a:lnTo>
                  <a:lnTo>
                    <a:pt x="4968062" y="4546350"/>
                  </a:lnTo>
                  <a:lnTo>
                    <a:pt x="4969877" y="4537454"/>
                  </a:lnTo>
                  <a:lnTo>
                    <a:pt x="4969877" y="44069"/>
                  </a:lnTo>
                  <a:lnTo>
                    <a:pt x="4968062" y="35174"/>
                  </a:lnTo>
                  <a:lnTo>
                    <a:pt x="4963125" y="27880"/>
                  </a:lnTo>
                  <a:lnTo>
                    <a:pt x="4955824" y="22948"/>
                  </a:lnTo>
                  <a:lnTo>
                    <a:pt x="4946919" y="21135"/>
                  </a:lnTo>
                  <a:lnTo>
                    <a:pt x="4983638" y="21135"/>
                  </a:lnTo>
                  <a:lnTo>
                    <a:pt x="4987560" y="26939"/>
                  </a:lnTo>
                  <a:lnTo>
                    <a:pt x="4991034" y="44069"/>
                  </a:lnTo>
                  <a:lnTo>
                    <a:pt x="4991034" y="4537454"/>
                  </a:lnTo>
                  <a:lnTo>
                    <a:pt x="4987560" y="4554585"/>
                  </a:lnTo>
                  <a:lnTo>
                    <a:pt x="4983638" y="4560389"/>
                  </a:lnTo>
                  <a:close/>
                </a:path>
              </a:pathLst>
            </a:custGeom>
            <a:solidFill>
              <a:srgbClr val="2A292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00546" y="3858598"/>
              <a:ext cx="1281574" cy="128585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911062" y="4501048"/>
              <a:ext cx="949960" cy="949960"/>
            </a:xfrm>
            <a:custGeom>
              <a:avLst/>
              <a:gdLst/>
              <a:ahLst/>
              <a:cxnLst/>
              <a:rect l="l" t="t" r="r" b="b"/>
              <a:pathLst>
                <a:path w="949959" h="949960">
                  <a:moveTo>
                    <a:pt x="474745" y="949491"/>
                  </a:moveTo>
                  <a:lnTo>
                    <a:pt x="426205" y="947040"/>
                  </a:lnTo>
                  <a:lnTo>
                    <a:pt x="379068" y="939846"/>
                  </a:lnTo>
                  <a:lnTo>
                    <a:pt x="333571" y="928148"/>
                  </a:lnTo>
                  <a:lnTo>
                    <a:pt x="289953" y="912184"/>
                  </a:lnTo>
                  <a:lnTo>
                    <a:pt x="248453" y="892192"/>
                  </a:lnTo>
                  <a:lnTo>
                    <a:pt x="209310" y="868412"/>
                  </a:lnTo>
                  <a:lnTo>
                    <a:pt x="172763" y="841083"/>
                  </a:lnTo>
                  <a:lnTo>
                    <a:pt x="139049" y="810442"/>
                  </a:lnTo>
                  <a:lnTo>
                    <a:pt x="108408" y="776728"/>
                  </a:lnTo>
                  <a:lnTo>
                    <a:pt x="81079" y="740180"/>
                  </a:lnTo>
                  <a:lnTo>
                    <a:pt x="57299" y="701038"/>
                  </a:lnTo>
                  <a:lnTo>
                    <a:pt x="37307" y="659538"/>
                  </a:lnTo>
                  <a:lnTo>
                    <a:pt x="21343" y="615920"/>
                  </a:lnTo>
                  <a:lnTo>
                    <a:pt x="9645" y="570423"/>
                  </a:lnTo>
                  <a:lnTo>
                    <a:pt x="2451" y="523285"/>
                  </a:lnTo>
                  <a:lnTo>
                    <a:pt x="0" y="474745"/>
                  </a:lnTo>
                  <a:lnTo>
                    <a:pt x="2451" y="426205"/>
                  </a:lnTo>
                  <a:lnTo>
                    <a:pt x="9645" y="379068"/>
                  </a:lnTo>
                  <a:lnTo>
                    <a:pt x="21343" y="333571"/>
                  </a:lnTo>
                  <a:lnTo>
                    <a:pt x="37307" y="289953"/>
                  </a:lnTo>
                  <a:lnTo>
                    <a:pt x="57299" y="248453"/>
                  </a:lnTo>
                  <a:lnTo>
                    <a:pt x="81079" y="209310"/>
                  </a:lnTo>
                  <a:lnTo>
                    <a:pt x="108408" y="172763"/>
                  </a:lnTo>
                  <a:lnTo>
                    <a:pt x="139049" y="139049"/>
                  </a:lnTo>
                  <a:lnTo>
                    <a:pt x="172763" y="108408"/>
                  </a:lnTo>
                  <a:lnTo>
                    <a:pt x="209310" y="81079"/>
                  </a:lnTo>
                  <a:lnTo>
                    <a:pt x="248453" y="57299"/>
                  </a:lnTo>
                  <a:lnTo>
                    <a:pt x="289953" y="37307"/>
                  </a:lnTo>
                  <a:lnTo>
                    <a:pt x="333571" y="21343"/>
                  </a:lnTo>
                  <a:lnTo>
                    <a:pt x="379068" y="9645"/>
                  </a:lnTo>
                  <a:lnTo>
                    <a:pt x="426205" y="2451"/>
                  </a:lnTo>
                  <a:lnTo>
                    <a:pt x="474745" y="0"/>
                  </a:lnTo>
                  <a:lnTo>
                    <a:pt x="523285" y="2451"/>
                  </a:lnTo>
                  <a:lnTo>
                    <a:pt x="570423" y="9645"/>
                  </a:lnTo>
                  <a:lnTo>
                    <a:pt x="615920" y="21343"/>
                  </a:lnTo>
                  <a:lnTo>
                    <a:pt x="659538" y="37307"/>
                  </a:lnTo>
                  <a:lnTo>
                    <a:pt x="701038" y="57299"/>
                  </a:lnTo>
                  <a:lnTo>
                    <a:pt x="740180" y="81079"/>
                  </a:lnTo>
                  <a:lnTo>
                    <a:pt x="776728" y="108408"/>
                  </a:lnTo>
                  <a:lnTo>
                    <a:pt x="810442" y="139049"/>
                  </a:lnTo>
                  <a:lnTo>
                    <a:pt x="841083" y="172763"/>
                  </a:lnTo>
                  <a:lnTo>
                    <a:pt x="868412" y="209310"/>
                  </a:lnTo>
                  <a:lnTo>
                    <a:pt x="892192" y="248453"/>
                  </a:lnTo>
                  <a:lnTo>
                    <a:pt x="912184" y="289953"/>
                  </a:lnTo>
                  <a:lnTo>
                    <a:pt x="928148" y="333571"/>
                  </a:lnTo>
                  <a:lnTo>
                    <a:pt x="939846" y="379068"/>
                  </a:lnTo>
                  <a:lnTo>
                    <a:pt x="947040" y="426205"/>
                  </a:lnTo>
                  <a:lnTo>
                    <a:pt x="949491" y="474745"/>
                  </a:lnTo>
                  <a:lnTo>
                    <a:pt x="947040" y="523285"/>
                  </a:lnTo>
                  <a:lnTo>
                    <a:pt x="939846" y="570423"/>
                  </a:lnTo>
                  <a:lnTo>
                    <a:pt x="928148" y="615920"/>
                  </a:lnTo>
                  <a:lnTo>
                    <a:pt x="912184" y="659538"/>
                  </a:lnTo>
                  <a:lnTo>
                    <a:pt x="892192" y="701038"/>
                  </a:lnTo>
                  <a:lnTo>
                    <a:pt x="868412" y="740180"/>
                  </a:lnTo>
                  <a:lnTo>
                    <a:pt x="841083" y="776728"/>
                  </a:lnTo>
                  <a:lnTo>
                    <a:pt x="810442" y="810442"/>
                  </a:lnTo>
                  <a:lnTo>
                    <a:pt x="776728" y="841083"/>
                  </a:lnTo>
                  <a:lnTo>
                    <a:pt x="740180" y="868412"/>
                  </a:lnTo>
                  <a:lnTo>
                    <a:pt x="701038" y="892192"/>
                  </a:lnTo>
                  <a:lnTo>
                    <a:pt x="659538" y="912184"/>
                  </a:lnTo>
                  <a:lnTo>
                    <a:pt x="615920" y="928148"/>
                  </a:lnTo>
                  <a:lnTo>
                    <a:pt x="570423" y="939846"/>
                  </a:lnTo>
                  <a:lnTo>
                    <a:pt x="523285" y="947040"/>
                  </a:lnTo>
                  <a:lnTo>
                    <a:pt x="474745" y="949491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3137" y="4604618"/>
              <a:ext cx="745526" cy="71739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777819" y="5188901"/>
            <a:ext cx="4819015" cy="3738879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5500" b="1" spc="-60" dirty="0">
                <a:solidFill>
                  <a:srgbClr val="2A2929"/>
                </a:solidFill>
                <a:latin typeface="Arial"/>
                <a:cs typeface="Arial"/>
              </a:rPr>
              <a:t>02</a:t>
            </a:r>
            <a:endParaRPr sz="5500" dirty="0">
              <a:latin typeface="Arial"/>
              <a:cs typeface="Arial"/>
            </a:endParaRPr>
          </a:p>
          <a:p>
            <a:pPr marL="12700" marR="5080">
              <a:lnSpc>
                <a:spcPct val="107500"/>
              </a:lnSpc>
              <a:spcBef>
                <a:spcPts val="35"/>
              </a:spcBef>
            </a:pPr>
            <a:r>
              <a:rPr sz="2500" b="1" spc="-75" dirty="0">
                <a:solidFill>
                  <a:srgbClr val="2A2929"/>
                </a:solidFill>
                <a:latin typeface="Arial"/>
                <a:cs typeface="Arial"/>
              </a:rPr>
              <a:t>ИНДИВИДУАЛЬНАЯ </a:t>
            </a:r>
            <a:r>
              <a:rPr sz="2500" b="1" spc="-70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ПРОГРАММ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А</a:t>
            </a:r>
            <a:r>
              <a:rPr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СОЦИАЛЬНО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- 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ЭКОНОМИЧЕСКОГ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О</a:t>
            </a:r>
            <a:r>
              <a:rPr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РАЗВИТИ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Я 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РЕСПУБЛИК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И</a:t>
            </a:r>
            <a:r>
              <a:rPr sz="2500" b="1" spc="-15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500" b="1" spc="-80" dirty="0">
                <a:solidFill>
                  <a:srgbClr val="2A2929"/>
                </a:solidFill>
                <a:latin typeface="Arial"/>
                <a:cs typeface="Arial"/>
              </a:rPr>
              <a:t>АЛТА</a:t>
            </a:r>
            <a:r>
              <a:rPr sz="2500" b="1" dirty="0">
                <a:solidFill>
                  <a:srgbClr val="2A2929"/>
                </a:solidFill>
                <a:latin typeface="Arial"/>
                <a:cs typeface="Arial"/>
              </a:rPr>
              <a:t>Й</a:t>
            </a:r>
            <a:endParaRPr sz="2500" dirty="0">
              <a:latin typeface="Arial"/>
              <a:cs typeface="Arial"/>
            </a:endParaRPr>
          </a:p>
          <a:p>
            <a:pPr marL="12700" marR="1199515">
              <a:lnSpc>
                <a:spcPct val="115599"/>
              </a:lnSpc>
              <a:spcBef>
                <a:spcPts val="810"/>
              </a:spcBef>
            </a:pPr>
            <a:r>
              <a:rPr sz="2000" spc="-15" dirty="0">
                <a:solidFill>
                  <a:srgbClr val="2A2929"/>
                </a:solidFill>
                <a:latin typeface="Microsoft Sans Serif"/>
                <a:cs typeface="Microsoft Sans Serif"/>
              </a:rPr>
              <a:t>Распоряжение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Правительства </a:t>
            </a:r>
            <a:r>
              <a:rPr sz="2000" spc="-52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2A2929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2A2929"/>
                </a:solidFill>
                <a:latin typeface="Microsoft Sans Serif"/>
                <a:cs typeface="Microsoft Sans Serif"/>
              </a:rPr>
              <a:t>Федерации</a:t>
            </a: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от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9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апреля</a:t>
            </a:r>
            <a:r>
              <a:rPr sz="2000" spc="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2020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2A2929"/>
                </a:solidFill>
                <a:latin typeface="Microsoft Sans Serif"/>
                <a:cs typeface="Microsoft Sans Serif"/>
              </a:rPr>
              <a:t>года</a:t>
            </a:r>
            <a:r>
              <a:rPr sz="2000" spc="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145" dirty="0">
                <a:solidFill>
                  <a:srgbClr val="2A2929"/>
                </a:solidFill>
                <a:latin typeface="Microsoft Sans Serif"/>
                <a:cs typeface="Microsoft Sans Serif"/>
              </a:rPr>
              <a:t>№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A2929"/>
                </a:solidFill>
                <a:latin typeface="Microsoft Sans Serif"/>
                <a:cs typeface="Microsoft Sans Serif"/>
              </a:rPr>
              <a:t>937</a:t>
            </a:r>
            <a:r>
              <a:rPr sz="2000" spc="15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-</a:t>
            </a:r>
            <a:r>
              <a:rPr sz="2000" spc="1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A2929"/>
                </a:solidFill>
                <a:latin typeface="Microsoft Sans Serif"/>
                <a:cs typeface="Microsoft Sans Serif"/>
              </a:rPr>
              <a:t>р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004261" y="3858598"/>
            <a:ext cx="1760220" cy="1460500"/>
            <a:chOff x="13004261" y="3858598"/>
            <a:chExt cx="1760220" cy="1460500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04261" y="3858598"/>
              <a:ext cx="1281574" cy="128585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814776" y="4369481"/>
              <a:ext cx="949960" cy="949960"/>
            </a:xfrm>
            <a:custGeom>
              <a:avLst/>
              <a:gdLst/>
              <a:ahLst/>
              <a:cxnLst/>
              <a:rect l="l" t="t" r="r" b="b"/>
              <a:pathLst>
                <a:path w="949959" h="949960">
                  <a:moveTo>
                    <a:pt x="474745" y="949491"/>
                  </a:moveTo>
                  <a:lnTo>
                    <a:pt x="426205" y="947040"/>
                  </a:lnTo>
                  <a:lnTo>
                    <a:pt x="379068" y="939846"/>
                  </a:lnTo>
                  <a:lnTo>
                    <a:pt x="333571" y="928148"/>
                  </a:lnTo>
                  <a:lnTo>
                    <a:pt x="289953" y="912184"/>
                  </a:lnTo>
                  <a:lnTo>
                    <a:pt x="248453" y="892192"/>
                  </a:lnTo>
                  <a:lnTo>
                    <a:pt x="209310" y="868412"/>
                  </a:lnTo>
                  <a:lnTo>
                    <a:pt x="172763" y="841083"/>
                  </a:lnTo>
                  <a:lnTo>
                    <a:pt x="139049" y="810442"/>
                  </a:lnTo>
                  <a:lnTo>
                    <a:pt x="108408" y="776728"/>
                  </a:lnTo>
                  <a:lnTo>
                    <a:pt x="81079" y="740180"/>
                  </a:lnTo>
                  <a:lnTo>
                    <a:pt x="57299" y="701038"/>
                  </a:lnTo>
                  <a:lnTo>
                    <a:pt x="37307" y="659538"/>
                  </a:lnTo>
                  <a:lnTo>
                    <a:pt x="21343" y="615920"/>
                  </a:lnTo>
                  <a:lnTo>
                    <a:pt x="9645" y="570423"/>
                  </a:lnTo>
                  <a:lnTo>
                    <a:pt x="2451" y="523285"/>
                  </a:lnTo>
                  <a:lnTo>
                    <a:pt x="0" y="474745"/>
                  </a:lnTo>
                  <a:lnTo>
                    <a:pt x="2451" y="426205"/>
                  </a:lnTo>
                  <a:lnTo>
                    <a:pt x="9645" y="379068"/>
                  </a:lnTo>
                  <a:lnTo>
                    <a:pt x="21343" y="333571"/>
                  </a:lnTo>
                  <a:lnTo>
                    <a:pt x="37307" y="289953"/>
                  </a:lnTo>
                  <a:lnTo>
                    <a:pt x="57299" y="248453"/>
                  </a:lnTo>
                  <a:lnTo>
                    <a:pt x="81079" y="209310"/>
                  </a:lnTo>
                  <a:lnTo>
                    <a:pt x="108408" y="172763"/>
                  </a:lnTo>
                  <a:lnTo>
                    <a:pt x="139049" y="139049"/>
                  </a:lnTo>
                  <a:lnTo>
                    <a:pt x="172763" y="108408"/>
                  </a:lnTo>
                  <a:lnTo>
                    <a:pt x="209310" y="81079"/>
                  </a:lnTo>
                  <a:lnTo>
                    <a:pt x="248453" y="57299"/>
                  </a:lnTo>
                  <a:lnTo>
                    <a:pt x="289953" y="37307"/>
                  </a:lnTo>
                  <a:lnTo>
                    <a:pt x="333571" y="21343"/>
                  </a:lnTo>
                  <a:lnTo>
                    <a:pt x="379068" y="9645"/>
                  </a:lnTo>
                  <a:lnTo>
                    <a:pt x="426205" y="2451"/>
                  </a:lnTo>
                  <a:lnTo>
                    <a:pt x="474745" y="0"/>
                  </a:lnTo>
                  <a:lnTo>
                    <a:pt x="523285" y="2451"/>
                  </a:lnTo>
                  <a:lnTo>
                    <a:pt x="570423" y="9645"/>
                  </a:lnTo>
                  <a:lnTo>
                    <a:pt x="615920" y="21343"/>
                  </a:lnTo>
                  <a:lnTo>
                    <a:pt x="659538" y="37307"/>
                  </a:lnTo>
                  <a:lnTo>
                    <a:pt x="701038" y="57299"/>
                  </a:lnTo>
                  <a:lnTo>
                    <a:pt x="740180" y="81079"/>
                  </a:lnTo>
                  <a:lnTo>
                    <a:pt x="776728" y="108408"/>
                  </a:lnTo>
                  <a:lnTo>
                    <a:pt x="810442" y="139049"/>
                  </a:lnTo>
                  <a:lnTo>
                    <a:pt x="841083" y="172763"/>
                  </a:lnTo>
                  <a:lnTo>
                    <a:pt x="868412" y="209310"/>
                  </a:lnTo>
                  <a:lnTo>
                    <a:pt x="892192" y="248453"/>
                  </a:lnTo>
                  <a:lnTo>
                    <a:pt x="912184" y="289953"/>
                  </a:lnTo>
                  <a:lnTo>
                    <a:pt x="928148" y="333571"/>
                  </a:lnTo>
                  <a:lnTo>
                    <a:pt x="939846" y="379068"/>
                  </a:lnTo>
                  <a:lnTo>
                    <a:pt x="947040" y="426205"/>
                  </a:lnTo>
                  <a:lnTo>
                    <a:pt x="949491" y="474745"/>
                  </a:lnTo>
                  <a:lnTo>
                    <a:pt x="947040" y="523285"/>
                  </a:lnTo>
                  <a:lnTo>
                    <a:pt x="939846" y="570423"/>
                  </a:lnTo>
                  <a:lnTo>
                    <a:pt x="928148" y="615920"/>
                  </a:lnTo>
                  <a:lnTo>
                    <a:pt x="912184" y="659538"/>
                  </a:lnTo>
                  <a:lnTo>
                    <a:pt x="892192" y="701038"/>
                  </a:lnTo>
                  <a:lnTo>
                    <a:pt x="868412" y="740180"/>
                  </a:lnTo>
                  <a:lnTo>
                    <a:pt x="841083" y="776728"/>
                  </a:lnTo>
                  <a:lnTo>
                    <a:pt x="810442" y="810442"/>
                  </a:lnTo>
                  <a:lnTo>
                    <a:pt x="776728" y="841083"/>
                  </a:lnTo>
                  <a:lnTo>
                    <a:pt x="740180" y="868412"/>
                  </a:lnTo>
                  <a:lnTo>
                    <a:pt x="701038" y="892192"/>
                  </a:lnTo>
                  <a:lnTo>
                    <a:pt x="659538" y="912184"/>
                  </a:lnTo>
                  <a:lnTo>
                    <a:pt x="615920" y="928148"/>
                  </a:lnTo>
                  <a:lnTo>
                    <a:pt x="570423" y="939846"/>
                  </a:lnTo>
                  <a:lnTo>
                    <a:pt x="523285" y="947040"/>
                  </a:lnTo>
                  <a:lnTo>
                    <a:pt x="474745" y="949491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16850" y="4473048"/>
              <a:ext cx="745526" cy="71739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2727246" y="5188901"/>
            <a:ext cx="4605020" cy="2562817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5500" b="1" spc="-60" dirty="0">
                <a:solidFill>
                  <a:srgbClr val="2A2929"/>
                </a:solidFill>
                <a:latin typeface="Arial"/>
                <a:cs typeface="Arial"/>
              </a:rPr>
              <a:t>03</a:t>
            </a:r>
            <a:endParaRPr sz="5500" dirty="0">
              <a:latin typeface="Arial"/>
              <a:cs typeface="Arial"/>
            </a:endParaRPr>
          </a:p>
          <a:p>
            <a:pPr marL="12700" marR="628650">
              <a:lnSpc>
                <a:spcPct val="107500"/>
              </a:lnSpc>
              <a:spcBef>
                <a:spcPts val="35"/>
              </a:spcBef>
            </a:pPr>
            <a:r>
              <a:rPr lang="ru-RU" sz="2500" b="1" spc="-80" dirty="0">
                <a:solidFill>
                  <a:srgbClr val="2A2929"/>
                </a:solidFill>
                <a:latin typeface="Arial"/>
                <a:cs typeface="Arial"/>
              </a:rPr>
              <a:t>НАЦИОНАЛЬНЫЙ ПРОЕКТ «ТУРИЗМ И ИНДУСТРИЯ ГОСТЕПРИИМСТВА»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765857" y="1395477"/>
            <a:ext cx="120351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135" dirty="0">
                <a:solidFill>
                  <a:srgbClr val="2A2929"/>
                </a:solidFill>
                <a:latin typeface="Arial"/>
                <a:cs typeface="Arial"/>
              </a:rPr>
              <a:t>Какие</a:t>
            </a:r>
            <a:r>
              <a:rPr sz="8000" spc="-34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8000" spc="-150" dirty="0">
                <a:solidFill>
                  <a:srgbClr val="2A2929"/>
                </a:solidFill>
                <a:latin typeface="Arial"/>
                <a:cs typeface="Arial"/>
              </a:rPr>
              <a:t>программы</a:t>
            </a:r>
            <a:r>
              <a:rPr sz="8000" spc="-340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8000" spc="-125" dirty="0">
                <a:solidFill>
                  <a:srgbClr val="2A2929"/>
                </a:solidFill>
                <a:latin typeface="Arial"/>
                <a:cs typeface="Arial"/>
              </a:rPr>
              <a:t>есть</a:t>
            </a:r>
            <a:r>
              <a:rPr sz="8000" spc="-340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8000" dirty="0">
                <a:solidFill>
                  <a:srgbClr val="2A2929"/>
                </a:solidFill>
                <a:latin typeface="Arial"/>
                <a:cs typeface="Arial"/>
              </a:rPr>
              <a:t>?</a:t>
            </a:r>
            <a:endParaRPr sz="8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12709" cy="10287000"/>
            <a:chOff x="0" y="0"/>
            <a:chExt cx="771270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000750" cy="10287000"/>
            </a:xfrm>
            <a:custGeom>
              <a:avLst/>
              <a:gdLst/>
              <a:ahLst/>
              <a:cxnLst/>
              <a:rect l="l" t="t" r="r" b="b"/>
              <a:pathLst>
                <a:path w="6000750" h="10287000">
                  <a:moveTo>
                    <a:pt x="60007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000749" y="0"/>
                  </a:lnTo>
                  <a:lnTo>
                    <a:pt x="6000749" y="1028699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49193"/>
              <a:ext cx="7712599" cy="56515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848600" y="952500"/>
            <a:ext cx="9937115" cy="457199"/>
          </a:xfrm>
          <a:custGeom>
            <a:avLst/>
            <a:gdLst/>
            <a:ahLst/>
            <a:cxnLst/>
            <a:rect l="l" t="t" r="r" b="b"/>
            <a:pathLst>
              <a:path w="9937115" h="579754">
                <a:moveTo>
                  <a:pt x="9608308" y="579738"/>
                </a:moveTo>
                <a:lnTo>
                  <a:pt x="314564" y="579738"/>
                </a:lnTo>
                <a:lnTo>
                  <a:pt x="314564" y="577696"/>
                </a:lnTo>
                <a:lnTo>
                  <a:pt x="263603" y="572338"/>
                </a:lnTo>
                <a:lnTo>
                  <a:pt x="215236" y="560304"/>
                </a:lnTo>
                <a:lnTo>
                  <a:pt x="170117" y="542147"/>
                </a:lnTo>
                <a:lnTo>
                  <a:pt x="128897" y="518416"/>
                </a:lnTo>
                <a:lnTo>
                  <a:pt x="92229" y="489664"/>
                </a:lnTo>
                <a:lnTo>
                  <a:pt x="60766" y="456441"/>
                </a:lnTo>
                <a:lnTo>
                  <a:pt x="35159" y="419299"/>
                </a:lnTo>
                <a:lnTo>
                  <a:pt x="16061" y="378789"/>
                </a:lnTo>
                <a:lnTo>
                  <a:pt x="4124" y="335462"/>
                </a:lnTo>
                <a:lnTo>
                  <a:pt x="0" y="289869"/>
                </a:lnTo>
                <a:lnTo>
                  <a:pt x="4061" y="244275"/>
                </a:lnTo>
                <a:lnTo>
                  <a:pt x="15839" y="200948"/>
                </a:lnTo>
                <a:lnTo>
                  <a:pt x="34722" y="160438"/>
                </a:lnTo>
                <a:lnTo>
                  <a:pt x="60100" y="123296"/>
                </a:lnTo>
                <a:lnTo>
                  <a:pt x="91362" y="90073"/>
                </a:lnTo>
                <a:lnTo>
                  <a:pt x="127898" y="61321"/>
                </a:lnTo>
                <a:lnTo>
                  <a:pt x="169097" y="37591"/>
                </a:lnTo>
                <a:lnTo>
                  <a:pt x="214348" y="19433"/>
                </a:lnTo>
                <a:lnTo>
                  <a:pt x="263041" y="7399"/>
                </a:lnTo>
                <a:lnTo>
                  <a:pt x="314564" y="2041"/>
                </a:lnTo>
                <a:lnTo>
                  <a:pt x="314564" y="0"/>
                </a:lnTo>
                <a:lnTo>
                  <a:pt x="9608308" y="0"/>
                </a:lnTo>
                <a:lnTo>
                  <a:pt x="9657143" y="3162"/>
                </a:lnTo>
                <a:lnTo>
                  <a:pt x="9703653" y="12343"/>
                </a:lnTo>
                <a:lnTo>
                  <a:pt x="9747347" y="27081"/>
                </a:lnTo>
                <a:lnTo>
                  <a:pt x="9787736" y="46918"/>
                </a:lnTo>
                <a:lnTo>
                  <a:pt x="9824330" y="71392"/>
                </a:lnTo>
                <a:lnTo>
                  <a:pt x="9856639" y="100045"/>
                </a:lnTo>
                <a:lnTo>
                  <a:pt x="9884172" y="132415"/>
                </a:lnTo>
                <a:lnTo>
                  <a:pt x="9906440" y="168042"/>
                </a:lnTo>
                <a:lnTo>
                  <a:pt x="9922953" y="206467"/>
                </a:lnTo>
                <a:lnTo>
                  <a:pt x="9933219" y="247229"/>
                </a:lnTo>
                <a:lnTo>
                  <a:pt x="9936750" y="289869"/>
                </a:lnTo>
                <a:lnTo>
                  <a:pt x="9933167" y="332508"/>
                </a:lnTo>
                <a:lnTo>
                  <a:pt x="9922765" y="373270"/>
                </a:lnTo>
                <a:lnTo>
                  <a:pt x="9906065" y="411695"/>
                </a:lnTo>
                <a:lnTo>
                  <a:pt x="9883588" y="447323"/>
                </a:lnTo>
                <a:lnTo>
                  <a:pt x="9855857" y="479692"/>
                </a:lnTo>
                <a:lnTo>
                  <a:pt x="9823392" y="508345"/>
                </a:lnTo>
                <a:lnTo>
                  <a:pt x="9786715" y="532819"/>
                </a:lnTo>
                <a:lnTo>
                  <a:pt x="9746346" y="552656"/>
                </a:lnTo>
                <a:lnTo>
                  <a:pt x="9702808" y="567395"/>
                </a:lnTo>
                <a:lnTo>
                  <a:pt x="9656621" y="576575"/>
                </a:lnTo>
                <a:lnTo>
                  <a:pt x="9608308" y="579738"/>
                </a:lnTo>
                <a:close/>
              </a:path>
            </a:pathLst>
          </a:custGeom>
          <a:solidFill>
            <a:srgbClr val="ABE3F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7895955" y="953590"/>
            <a:ext cx="9261475" cy="88420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Нормативно-правовые акты Республики Алтай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Постановление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Правительства Республики Алтай от 27.11.2020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№ 376 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«О мерах государственной поддержки проектов в сфере внутреннего и въездного туризма на территории Республики Алтай»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Постановление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Правительства Республики Алтай от 12.04.2022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№ 128  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«Об утверждении Порядка предоставления грантов в форме субсидий на поддержку общественных и предпринимательских инициатив из республиканского бюджета Республики Алтай, источником финансового обеспечения которых являются средства республиканского бюджета Республики Алтай и межбюджетные трансферты из федерального бюджета, направленные на развитие внутреннего и въездного туризма в Республике Алтай»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3998" y="428117"/>
            <a:ext cx="5534025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50" spc="-80" dirty="0">
                <a:solidFill>
                  <a:srgbClr val="2A2929"/>
                </a:solidFill>
                <a:latin typeface="Arial"/>
                <a:cs typeface="Arial"/>
              </a:rPr>
              <a:t>Поддержка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dirty="0">
                <a:solidFill>
                  <a:srgbClr val="2A2929"/>
                </a:solidFill>
                <a:latin typeface="Arial"/>
                <a:cs typeface="Arial"/>
              </a:rPr>
              <a:t>в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spc="-75" dirty="0">
                <a:solidFill>
                  <a:srgbClr val="2A2929"/>
                </a:solidFill>
                <a:latin typeface="Arial"/>
                <a:cs typeface="Arial"/>
              </a:rPr>
              <a:t>цифрах</a:t>
            </a:r>
            <a:endParaRPr sz="42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664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12709" cy="10287000"/>
            <a:chOff x="0" y="0"/>
            <a:chExt cx="771270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000750" cy="10287000"/>
            </a:xfrm>
            <a:custGeom>
              <a:avLst/>
              <a:gdLst/>
              <a:ahLst/>
              <a:cxnLst/>
              <a:rect l="l" t="t" r="r" b="b"/>
              <a:pathLst>
                <a:path w="6000750" h="10287000">
                  <a:moveTo>
                    <a:pt x="60007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000749" y="0"/>
                  </a:lnTo>
                  <a:lnTo>
                    <a:pt x="6000749" y="1028699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49193"/>
              <a:ext cx="7712599" cy="56515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663179" y="122810"/>
            <a:ext cx="10430823" cy="1039620"/>
          </a:xfrm>
          <a:custGeom>
            <a:avLst/>
            <a:gdLst/>
            <a:ahLst/>
            <a:cxnLst/>
            <a:rect l="l" t="t" r="r" b="b"/>
            <a:pathLst>
              <a:path w="9937115" h="579754">
                <a:moveTo>
                  <a:pt x="9608308" y="579738"/>
                </a:moveTo>
                <a:lnTo>
                  <a:pt x="314564" y="579738"/>
                </a:lnTo>
                <a:lnTo>
                  <a:pt x="314564" y="577696"/>
                </a:lnTo>
                <a:lnTo>
                  <a:pt x="263603" y="572338"/>
                </a:lnTo>
                <a:lnTo>
                  <a:pt x="215236" y="560304"/>
                </a:lnTo>
                <a:lnTo>
                  <a:pt x="170117" y="542147"/>
                </a:lnTo>
                <a:lnTo>
                  <a:pt x="128897" y="518416"/>
                </a:lnTo>
                <a:lnTo>
                  <a:pt x="92229" y="489664"/>
                </a:lnTo>
                <a:lnTo>
                  <a:pt x="60766" y="456441"/>
                </a:lnTo>
                <a:lnTo>
                  <a:pt x="35159" y="419299"/>
                </a:lnTo>
                <a:lnTo>
                  <a:pt x="16061" y="378789"/>
                </a:lnTo>
                <a:lnTo>
                  <a:pt x="4124" y="335462"/>
                </a:lnTo>
                <a:lnTo>
                  <a:pt x="0" y="289869"/>
                </a:lnTo>
                <a:lnTo>
                  <a:pt x="4061" y="244275"/>
                </a:lnTo>
                <a:lnTo>
                  <a:pt x="15839" y="200948"/>
                </a:lnTo>
                <a:lnTo>
                  <a:pt x="34722" y="160438"/>
                </a:lnTo>
                <a:lnTo>
                  <a:pt x="60100" y="123296"/>
                </a:lnTo>
                <a:lnTo>
                  <a:pt x="91362" y="90073"/>
                </a:lnTo>
                <a:lnTo>
                  <a:pt x="127898" y="61321"/>
                </a:lnTo>
                <a:lnTo>
                  <a:pt x="169097" y="37591"/>
                </a:lnTo>
                <a:lnTo>
                  <a:pt x="214348" y="19433"/>
                </a:lnTo>
                <a:lnTo>
                  <a:pt x="263041" y="7399"/>
                </a:lnTo>
                <a:lnTo>
                  <a:pt x="314564" y="2041"/>
                </a:lnTo>
                <a:lnTo>
                  <a:pt x="314564" y="0"/>
                </a:lnTo>
                <a:lnTo>
                  <a:pt x="9608308" y="0"/>
                </a:lnTo>
                <a:lnTo>
                  <a:pt x="9657143" y="3162"/>
                </a:lnTo>
                <a:lnTo>
                  <a:pt x="9703653" y="12343"/>
                </a:lnTo>
                <a:lnTo>
                  <a:pt x="9747347" y="27081"/>
                </a:lnTo>
                <a:lnTo>
                  <a:pt x="9787736" y="46918"/>
                </a:lnTo>
                <a:lnTo>
                  <a:pt x="9824330" y="71392"/>
                </a:lnTo>
                <a:lnTo>
                  <a:pt x="9856639" y="100045"/>
                </a:lnTo>
                <a:lnTo>
                  <a:pt x="9884172" y="132415"/>
                </a:lnTo>
                <a:lnTo>
                  <a:pt x="9906440" y="168042"/>
                </a:lnTo>
                <a:lnTo>
                  <a:pt x="9922953" y="206467"/>
                </a:lnTo>
                <a:lnTo>
                  <a:pt x="9933219" y="247229"/>
                </a:lnTo>
                <a:lnTo>
                  <a:pt x="9936750" y="289869"/>
                </a:lnTo>
                <a:lnTo>
                  <a:pt x="9933167" y="332508"/>
                </a:lnTo>
                <a:lnTo>
                  <a:pt x="9922765" y="373270"/>
                </a:lnTo>
                <a:lnTo>
                  <a:pt x="9906065" y="411695"/>
                </a:lnTo>
                <a:lnTo>
                  <a:pt x="9883588" y="447323"/>
                </a:lnTo>
                <a:lnTo>
                  <a:pt x="9855857" y="479692"/>
                </a:lnTo>
                <a:lnTo>
                  <a:pt x="9823392" y="508345"/>
                </a:lnTo>
                <a:lnTo>
                  <a:pt x="9786715" y="532819"/>
                </a:lnTo>
                <a:lnTo>
                  <a:pt x="9746346" y="552656"/>
                </a:lnTo>
                <a:lnTo>
                  <a:pt x="9702808" y="567395"/>
                </a:lnTo>
                <a:lnTo>
                  <a:pt x="9656621" y="576575"/>
                </a:lnTo>
                <a:lnTo>
                  <a:pt x="9608308" y="579738"/>
                </a:lnTo>
                <a:close/>
              </a:path>
            </a:pathLst>
          </a:custGeom>
          <a:solidFill>
            <a:srgbClr val="ABE3F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8534399" y="2019300"/>
            <a:ext cx="9190915" cy="54382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Субсидии на поддержку развития обеспечивающей и туристской инфраструктуры туристско-рекреационных кластеров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2020 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- 2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субъектам туристской индустрии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5,05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млн. рублей.</a:t>
            </a: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2021 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году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16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субъектам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туристской индустрии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50,5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млн. рублей.</a:t>
            </a: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2022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- 15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субъектам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туристской индустрии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50,5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млн. рублей. 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3998" y="428117"/>
            <a:ext cx="5534025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50" spc="-80" dirty="0">
                <a:solidFill>
                  <a:srgbClr val="2A2929"/>
                </a:solidFill>
                <a:latin typeface="Arial"/>
                <a:cs typeface="Arial"/>
              </a:rPr>
              <a:t>Поддержка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dirty="0">
                <a:solidFill>
                  <a:srgbClr val="2A2929"/>
                </a:solidFill>
                <a:latin typeface="Arial"/>
                <a:cs typeface="Arial"/>
              </a:rPr>
              <a:t>в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spc="-75" dirty="0">
                <a:solidFill>
                  <a:srgbClr val="2A2929"/>
                </a:solidFill>
                <a:latin typeface="Arial"/>
                <a:cs typeface="Arial"/>
              </a:rPr>
              <a:t>цифрах</a:t>
            </a:r>
            <a:endParaRPr sz="425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42B57C-ADC7-3E4C-79CD-DD2763263ACB}"/>
              </a:ext>
            </a:extLst>
          </p:cNvPr>
          <p:cNvSpPr txBox="1"/>
          <p:nvPr/>
        </p:nvSpPr>
        <p:spPr>
          <a:xfrm>
            <a:off x="7767587" y="411788"/>
            <a:ext cx="9957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Постановление</a:t>
            </a:r>
            <a:r>
              <a:rPr lang="ru-RU" sz="24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Правительства Республики Алтай от 27.11.2020 </a:t>
            </a:r>
            <a:r>
              <a:rPr lang="ru-RU" sz="24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№ 376</a:t>
            </a:r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457" y="0"/>
            <a:ext cx="7712709" cy="10287000"/>
            <a:chOff x="0" y="0"/>
            <a:chExt cx="7712709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000750" cy="10287000"/>
            </a:xfrm>
            <a:custGeom>
              <a:avLst/>
              <a:gdLst/>
              <a:ahLst/>
              <a:cxnLst/>
              <a:rect l="l" t="t" r="r" b="b"/>
              <a:pathLst>
                <a:path w="6000750" h="10287000">
                  <a:moveTo>
                    <a:pt x="60007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000749" y="0"/>
                  </a:lnTo>
                  <a:lnTo>
                    <a:pt x="6000749" y="1028699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49193"/>
              <a:ext cx="7712599" cy="565150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534224" y="241041"/>
            <a:ext cx="10438528" cy="821846"/>
          </a:xfrm>
          <a:custGeom>
            <a:avLst/>
            <a:gdLst/>
            <a:ahLst/>
            <a:cxnLst/>
            <a:rect l="l" t="t" r="r" b="b"/>
            <a:pathLst>
              <a:path w="9937115" h="579754">
                <a:moveTo>
                  <a:pt x="9608308" y="579738"/>
                </a:moveTo>
                <a:lnTo>
                  <a:pt x="314564" y="579738"/>
                </a:lnTo>
                <a:lnTo>
                  <a:pt x="314564" y="577696"/>
                </a:lnTo>
                <a:lnTo>
                  <a:pt x="263603" y="572338"/>
                </a:lnTo>
                <a:lnTo>
                  <a:pt x="215236" y="560304"/>
                </a:lnTo>
                <a:lnTo>
                  <a:pt x="170117" y="542147"/>
                </a:lnTo>
                <a:lnTo>
                  <a:pt x="128897" y="518416"/>
                </a:lnTo>
                <a:lnTo>
                  <a:pt x="92229" y="489664"/>
                </a:lnTo>
                <a:lnTo>
                  <a:pt x="60766" y="456441"/>
                </a:lnTo>
                <a:lnTo>
                  <a:pt x="35159" y="419299"/>
                </a:lnTo>
                <a:lnTo>
                  <a:pt x="16061" y="378789"/>
                </a:lnTo>
                <a:lnTo>
                  <a:pt x="4124" y="335462"/>
                </a:lnTo>
                <a:lnTo>
                  <a:pt x="0" y="289869"/>
                </a:lnTo>
                <a:lnTo>
                  <a:pt x="4061" y="244275"/>
                </a:lnTo>
                <a:lnTo>
                  <a:pt x="15839" y="200948"/>
                </a:lnTo>
                <a:lnTo>
                  <a:pt x="34722" y="160438"/>
                </a:lnTo>
                <a:lnTo>
                  <a:pt x="60100" y="123296"/>
                </a:lnTo>
                <a:lnTo>
                  <a:pt x="91362" y="90073"/>
                </a:lnTo>
                <a:lnTo>
                  <a:pt x="127898" y="61321"/>
                </a:lnTo>
                <a:lnTo>
                  <a:pt x="169097" y="37591"/>
                </a:lnTo>
                <a:lnTo>
                  <a:pt x="214348" y="19433"/>
                </a:lnTo>
                <a:lnTo>
                  <a:pt x="263041" y="7399"/>
                </a:lnTo>
                <a:lnTo>
                  <a:pt x="314564" y="2041"/>
                </a:lnTo>
                <a:lnTo>
                  <a:pt x="314564" y="0"/>
                </a:lnTo>
                <a:lnTo>
                  <a:pt x="9608308" y="0"/>
                </a:lnTo>
                <a:lnTo>
                  <a:pt x="9657143" y="3162"/>
                </a:lnTo>
                <a:lnTo>
                  <a:pt x="9703653" y="12343"/>
                </a:lnTo>
                <a:lnTo>
                  <a:pt x="9747347" y="27081"/>
                </a:lnTo>
                <a:lnTo>
                  <a:pt x="9787736" y="46918"/>
                </a:lnTo>
                <a:lnTo>
                  <a:pt x="9824330" y="71392"/>
                </a:lnTo>
                <a:lnTo>
                  <a:pt x="9856639" y="100045"/>
                </a:lnTo>
                <a:lnTo>
                  <a:pt x="9884172" y="132415"/>
                </a:lnTo>
                <a:lnTo>
                  <a:pt x="9906440" y="168042"/>
                </a:lnTo>
                <a:lnTo>
                  <a:pt x="9922953" y="206467"/>
                </a:lnTo>
                <a:lnTo>
                  <a:pt x="9933219" y="247229"/>
                </a:lnTo>
                <a:lnTo>
                  <a:pt x="9936750" y="289869"/>
                </a:lnTo>
                <a:lnTo>
                  <a:pt x="9933167" y="332508"/>
                </a:lnTo>
                <a:lnTo>
                  <a:pt x="9922765" y="373270"/>
                </a:lnTo>
                <a:lnTo>
                  <a:pt x="9906065" y="411695"/>
                </a:lnTo>
                <a:lnTo>
                  <a:pt x="9883588" y="447323"/>
                </a:lnTo>
                <a:lnTo>
                  <a:pt x="9855857" y="479692"/>
                </a:lnTo>
                <a:lnTo>
                  <a:pt x="9823392" y="508345"/>
                </a:lnTo>
                <a:lnTo>
                  <a:pt x="9786715" y="532819"/>
                </a:lnTo>
                <a:lnTo>
                  <a:pt x="9746346" y="552656"/>
                </a:lnTo>
                <a:lnTo>
                  <a:pt x="9702808" y="567395"/>
                </a:lnTo>
                <a:lnTo>
                  <a:pt x="9656621" y="576575"/>
                </a:lnTo>
                <a:lnTo>
                  <a:pt x="9608308" y="579738"/>
                </a:lnTo>
                <a:close/>
              </a:path>
            </a:pathLst>
          </a:custGeom>
          <a:solidFill>
            <a:srgbClr val="ABE3F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2000" y="1714500"/>
            <a:ext cx="9109364" cy="55663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Субсидии на грантовую поддержку общественных и предпринимательских инициатив, направленных на развитие внутреннего и въездного туризма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2020 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году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- 8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субъектам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туристской индустрии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6,77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млн. рублей.</a:t>
            </a: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2021 </a:t>
            </a:r>
            <a:r>
              <a:rPr lang="ru-RU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году</a:t>
            </a:r>
            <a:r>
              <a:rPr lang="ru-RU" sz="28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субъектам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6,29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млн. рублей.</a:t>
            </a: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2022 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- 3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субъектам туристской индустрии </a:t>
            </a:r>
            <a:r>
              <a:rPr lang="ru-RU" sz="2800" b="1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2,25</a:t>
            </a:r>
            <a:r>
              <a:rPr lang="ru-RU" sz="2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млн. рублей.</a:t>
            </a:r>
            <a:endParaRPr lang="ru-RU" sz="2800" dirty="0">
              <a:effectLst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7819" y="413042"/>
            <a:ext cx="5534025" cy="674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50" spc="-80" dirty="0">
                <a:solidFill>
                  <a:srgbClr val="2A2929"/>
                </a:solidFill>
                <a:latin typeface="Arial"/>
                <a:cs typeface="Arial"/>
              </a:rPr>
              <a:t>Поддержка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dirty="0">
                <a:solidFill>
                  <a:srgbClr val="2A2929"/>
                </a:solidFill>
                <a:latin typeface="Arial"/>
                <a:cs typeface="Arial"/>
              </a:rPr>
              <a:t>в</a:t>
            </a:r>
            <a:r>
              <a:rPr sz="4250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4250" spc="-75" dirty="0">
                <a:solidFill>
                  <a:srgbClr val="2A2929"/>
                </a:solidFill>
                <a:latin typeface="Arial"/>
                <a:cs typeface="Arial"/>
              </a:rPr>
              <a:t>цифрах</a:t>
            </a:r>
            <a:endParaRPr sz="425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08754-D5ED-9D6F-B30D-B933EF3B0112}"/>
              </a:ext>
            </a:extLst>
          </p:cNvPr>
          <p:cNvSpPr txBox="1"/>
          <p:nvPr/>
        </p:nvSpPr>
        <p:spPr>
          <a:xfrm>
            <a:off x="7767587" y="411788"/>
            <a:ext cx="9957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Постановление</a:t>
            </a:r>
            <a:r>
              <a:rPr lang="ru-RU" sz="24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Правительства Республики Алтай от 27.11.2020 </a:t>
            </a:r>
            <a:r>
              <a:rPr lang="ru-RU" sz="2400" b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№ 376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867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6BEE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195140" y="7773280"/>
            <a:ext cx="3794760" cy="1435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Организация полетов на воздушном шаре</a:t>
            </a:r>
          </a:p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ООО «Высота Алтая»</a:t>
            </a:r>
          </a:p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Кош-Агачский район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09E27E-5D11-275B-A91B-E78CF07B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" y="200025"/>
            <a:ext cx="5422106" cy="72294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93BDF8-7BE1-D71F-9A31-ADA08215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45" y="305153"/>
            <a:ext cx="7668188" cy="5104138"/>
          </a:xfrm>
          <a:prstGeom prst="rect">
            <a:avLst/>
          </a:prstGeom>
        </p:spPr>
      </p:pic>
      <p:sp>
        <p:nvSpPr>
          <p:cNvPr id="21" name="object 11">
            <a:extLst>
              <a:ext uri="{FF2B5EF4-FFF2-40B4-BE49-F238E27FC236}">
                <a16:creationId xmlns:a16="http://schemas.microsoft.com/office/drawing/2014/main" id="{26E8D11D-9C8E-A1C9-3BDD-6600DD8C396D}"/>
              </a:ext>
            </a:extLst>
          </p:cNvPr>
          <p:cNvSpPr txBox="1"/>
          <p:nvPr/>
        </p:nvSpPr>
        <p:spPr>
          <a:xfrm>
            <a:off x="7048758" y="6341381"/>
            <a:ext cx="3794760" cy="21497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Благоустройство спортивно-оздоровительного комплекса «Кедровый»</a:t>
            </a:r>
          </a:p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ИП Ощепков С.М.</a:t>
            </a:r>
          </a:p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Чойский район</a:t>
            </a:r>
            <a:endParaRPr lang="ru-RU" sz="2000" dirty="0">
              <a:latin typeface="Arial"/>
              <a:cs typeface="Arial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10F8615-0537-CE82-6158-11032EAC3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356" y="200025"/>
            <a:ext cx="5481377" cy="7308503"/>
          </a:xfrm>
          <a:prstGeom prst="rect">
            <a:avLst/>
          </a:prstGeom>
        </p:spPr>
      </p:pic>
      <p:sp>
        <p:nvSpPr>
          <p:cNvPr id="24" name="object 11">
            <a:extLst>
              <a:ext uri="{FF2B5EF4-FFF2-40B4-BE49-F238E27FC236}">
                <a16:creationId xmlns:a16="http://schemas.microsoft.com/office/drawing/2014/main" id="{2C1FE067-E8C6-4431-D001-5585E5AB5F6F}"/>
              </a:ext>
            </a:extLst>
          </p:cNvPr>
          <p:cNvSpPr txBox="1"/>
          <p:nvPr/>
        </p:nvSpPr>
        <p:spPr>
          <a:xfrm>
            <a:off x="13524279" y="7909221"/>
            <a:ext cx="3794760" cy="1435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Развитие туристической базы «Шелковый путь»</a:t>
            </a:r>
          </a:p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ИП </a:t>
            </a:r>
            <a:r>
              <a:rPr lang="ru-RU" sz="2000" b="1" spc="105" dirty="0" err="1">
                <a:latin typeface="Arial"/>
                <a:cs typeface="Arial"/>
              </a:rPr>
              <a:t>Езендеева</a:t>
            </a:r>
            <a:r>
              <a:rPr lang="ru-RU" sz="2000" b="1" spc="105" dirty="0">
                <a:latin typeface="Arial"/>
                <a:cs typeface="Arial"/>
              </a:rPr>
              <a:t> Л.А.</a:t>
            </a:r>
          </a:p>
          <a:p>
            <a:pPr marL="280035" marR="5080" indent="-267970" algn="ctr">
              <a:lnSpc>
                <a:spcPct val="115599"/>
              </a:lnSpc>
              <a:spcBef>
                <a:spcPts val="100"/>
              </a:spcBef>
            </a:pPr>
            <a:r>
              <a:rPr lang="ru-RU" sz="2000" b="1" spc="105" dirty="0">
                <a:latin typeface="Arial"/>
                <a:cs typeface="Arial"/>
              </a:rPr>
              <a:t>Онгудайский район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29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03315" cy="10287000"/>
          </a:xfrm>
          <a:custGeom>
            <a:avLst/>
            <a:gdLst/>
            <a:ahLst/>
            <a:cxnLst/>
            <a:rect l="l" t="t" r="r" b="b"/>
            <a:pathLst>
              <a:path w="6203315" h="10287000">
                <a:moveTo>
                  <a:pt x="62027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6202799" y="0"/>
                </a:lnTo>
                <a:lnTo>
                  <a:pt x="6202799" y="10286999"/>
                </a:lnTo>
                <a:close/>
              </a:path>
            </a:pathLst>
          </a:custGeom>
          <a:solidFill>
            <a:srgbClr val="DD56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9155" y="1293232"/>
            <a:ext cx="98204" cy="982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215614" y="1179981"/>
            <a:ext cx="9485630" cy="175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047239" algn="l"/>
              </a:tabLst>
              <a:defRPr/>
            </a:pPr>
            <a:r>
              <a:rPr kumimoji="0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специалистов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0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государственных</a:t>
            </a:r>
            <a:r>
              <a:rPr kumimoji="0" sz="2450" b="0" i="0" u="none" strike="noStrike" kern="1200" cap="none" spc="4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и</a:t>
            </a:r>
            <a:r>
              <a:rPr kumimoji="0" sz="2450" b="0" i="0" u="none" strike="noStrike" kern="1200" cap="none" spc="3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муниципальных </a:t>
            </a:r>
            <a:r>
              <a:rPr kumimoji="0" sz="2450" b="0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учреждений</a:t>
            </a:r>
            <a:r>
              <a:rPr kumimoji="0" sz="2450" b="0" i="0" u="none" strike="noStrike" kern="1200" cap="none" spc="3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прошли</a:t>
            </a:r>
            <a:r>
              <a:rPr kumimoji="0" sz="2450" b="0" i="0" u="none" strike="noStrike" kern="1200" cap="none" spc="4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-2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курсы</a:t>
            </a:r>
            <a:r>
              <a:rPr kumimoji="0" sz="2450" b="0" i="0" u="none" strike="noStrike" kern="1200" cap="none" spc="4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повышения</a:t>
            </a:r>
            <a:r>
              <a:rPr kumimoji="0" sz="2450" b="0" i="0" u="none" strike="noStrike" kern="1200" cap="none" spc="3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-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квалификации</a:t>
            </a:r>
            <a:r>
              <a:rPr kumimoji="0" sz="2450" b="0" i="0" u="none" strike="noStrike" kern="1200" cap="none" spc="4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в</a:t>
            </a:r>
            <a:r>
              <a:rPr kumimoji="0" sz="2450" b="0" i="0" u="none" strike="noStrike" kern="1200" cap="none" spc="4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0" i="0" u="none" strike="noStrike" kern="1200" cap="none" spc="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отрасли </a:t>
            </a:r>
            <a:r>
              <a:rPr kumimoji="0" sz="2450" b="0" i="0" u="none" strike="noStrike" kern="1200" cap="none" spc="-64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50" b="1" i="0" u="none" strike="noStrike" kern="1200" cap="none" spc="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"ТУРИЗМ"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1" i="0" u="none" strike="noStrike" kern="1200" cap="none" spc="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	курсы</a:t>
            </a:r>
            <a:r>
              <a:rPr kumimoji="0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1" i="0" u="none" strike="noStrike" kern="1200" cap="none" spc="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повышения</a:t>
            </a:r>
            <a:r>
              <a:rPr kumimoji="0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квалификации «Управление </a:t>
            </a:r>
            <a:r>
              <a:rPr kumimoji="0" sz="2450" b="1" i="0" u="none" strike="noStrike" kern="1200" cap="none" spc="-66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развитием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туризма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1" i="0" u="none" strike="noStrike" kern="1200" cap="none" spc="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муниципальном</a:t>
            </a:r>
            <a:r>
              <a:rPr kumimoji="0" sz="245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уровне»</a:t>
            </a: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23235" y="237473"/>
            <a:ext cx="3064510" cy="598170"/>
          </a:xfrm>
          <a:custGeom>
            <a:avLst/>
            <a:gdLst/>
            <a:ahLst/>
            <a:cxnLst/>
            <a:rect l="l" t="t" r="r" b="b"/>
            <a:pathLst>
              <a:path w="3064509" h="598169">
                <a:moveTo>
                  <a:pt x="2725992" y="597717"/>
                </a:moveTo>
                <a:lnTo>
                  <a:pt x="324158" y="597717"/>
                </a:lnTo>
                <a:lnTo>
                  <a:pt x="324158" y="595613"/>
                </a:lnTo>
                <a:lnTo>
                  <a:pt x="276316" y="590883"/>
                </a:lnTo>
                <a:lnTo>
                  <a:pt x="230633" y="580423"/>
                </a:lnTo>
                <a:lnTo>
                  <a:pt x="187615" y="564660"/>
                </a:lnTo>
                <a:lnTo>
                  <a:pt x="147767" y="544020"/>
                </a:lnTo>
                <a:lnTo>
                  <a:pt x="111593" y="518930"/>
                </a:lnTo>
                <a:lnTo>
                  <a:pt x="79599" y="489818"/>
                </a:lnTo>
                <a:lnTo>
                  <a:pt x="52290" y="457110"/>
                </a:lnTo>
                <a:lnTo>
                  <a:pt x="30170" y="421233"/>
                </a:lnTo>
                <a:lnTo>
                  <a:pt x="13745" y="382614"/>
                </a:lnTo>
                <a:lnTo>
                  <a:pt x="3520" y="341680"/>
                </a:lnTo>
                <a:lnTo>
                  <a:pt x="0" y="298858"/>
                </a:lnTo>
                <a:lnTo>
                  <a:pt x="3466" y="256037"/>
                </a:lnTo>
                <a:lnTo>
                  <a:pt x="13552" y="215103"/>
                </a:lnTo>
                <a:lnTo>
                  <a:pt x="29784" y="176484"/>
                </a:lnTo>
                <a:lnTo>
                  <a:pt x="51688" y="140607"/>
                </a:lnTo>
                <a:lnTo>
                  <a:pt x="78794" y="107899"/>
                </a:lnTo>
                <a:lnTo>
                  <a:pt x="110626" y="78787"/>
                </a:lnTo>
                <a:lnTo>
                  <a:pt x="146714" y="53697"/>
                </a:lnTo>
                <a:lnTo>
                  <a:pt x="186584" y="33057"/>
                </a:lnTo>
                <a:lnTo>
                  <a:pt x="229763" y="17294"/>
                </a:lnTo>
                <a:lnTo>
                  <a:pt x="275779" y="6834"/>
                </a:lnTo>
                <a:lnTo>
                  <a:pt x="324158" y="2104"/>
                </a:lnTo>
                <a:lnTo>
                  <a:pt x="324158" y="0"/>
                </a:lnTo>
                <a:lnTo>
                  <a:pt x="2725992" y="0"/>
                </a:lnTo>
                <a:lnTo>
                  <a:pt x="2776317" y="3260"/>
                </a:lnTo>
                <a:lnTo>
                  <a:pt x="2824245" y="12725"/>
                </a:lnTo>
                <a:lnTo>
                  <a:pt x="2869272" y="27921"/>
                </a:lnTo>
                <a:lnTo>
                  <a:pt x="2910893" y="48373"/>
                </a:lnTo>
                <a:lnTo>
                  <a:pt x="2948603" y="73607"/>
                </a:lnTo>
                <a:lnTo>
                  <a:pt x="2981897" y="103147"/>
                </a:lnTo>
                <a:lnTo>
                  <a:pt x="3010270" y="136521"/>
                </a:lnTo>
                <a:lnTo>
                  <a:pt x="3033217" y="173254"/>
                </a:lnTo>
                <a:lnTo>
                  <a:pt x="3050233" y="212870"/>
                </a:lnTo>
                <a:lnTo>
                  <a:pt x="3060813" y="254897"/>
                </a:lnTo>
                <a:lnTo>
                  <a:pt x="3064452" y="298858"/>
                </a:lnTo>
                <a:lnTo>
                  <a:pt x="3060759" y="342820"/>
                </a:lnTo>
                <a:lnTo>
                  <a:pt x="3050040" y="384847"/>
                </a:lnTo>
                <a:lnTo>
                  <a:pt x="3032830" y="424463"/>
                </a:lnTo>
                <a:lnTo>
                  <a:pt x="3009669" y="461196"/>
                </a:lnTo>
                <a:lnTo>
                  <a:pt x="2981091" y="494569"/>
                </a:lnTo>
                <a:lnTo>
                  <a:pt x="2947636" y="524110"/>
                </a:lnTo>
                <a:lnTo>
                  <a:pt x="2909840" y="549344"/>
                </a:lnTo>
                <a:lnTo>
                  <a:pt x="2868240" y="569796"/>
                </a:lnTo>
                <a:lnTo>
                  <a:pt x="2823374" y="584992"/>
                </a:lnTo>
                <a:lnTo>
                  <a:pt x="2775779" y="594457"/>
                </a:lnTo>
                <a:lnTo>
                  <a:pt x="2725992" y="597717"/>
                </a:lnTo>
                <a:close/>
              </a:path>
            </a:pathLst>
          </a:custGeom>
          <a:solidFill>
            <a:srgbClr val="DD56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9465" y="359307"/>
            <a:ext cx="1449070" cy="418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sz="255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r>
              <a:rPr kumimoji="0" sz="255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5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</a:t>
            </a:r>
            <a:r>
              <a:rPr kumimoji="0" sz="255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</a:t>
            </a:r>
            <a:endParaRPr kumimoji="0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23235" y="3430961"/>
            <a:ext cx="3086857" cy="579755"/>
          </a:xfrm>
          <a:custGeom>
            <a:avLst/>
            <a:gdLst/>
            <a:ahLst/>
            <a:cxnLst/>
            <a:rect l="l" t="t" r="r" b="b"/>
            <a:pathLst>
              <a:path w="5404484" h="579754">
                <a:moveTo>
                  <a:pt x="5075464" y="579738"/>
                </a:moveTo>
                <a:lnTo>
                  <a:pt x="314699" y="579738"/>
                </a:lnTo>
                <a:lnTo>
                  <a:pt x="314699" y="577696"/>
                </a:lnTo>
                <a:lnTo>
                  <a:pt x="263715" y="572338"/>
                </a:lnTo>
                <a:lnTo>
                  <a:pt x="215328" y="560304"/>
                </a:lnTo>
                <a:lnTo>
                  <a:pt x="170190" y="542147"/>
                </a:lnTo>
                <a:lnTo>
                  <a:pt x="128952" y="518416"/>
                </a:lnTo>
                <a:lnTo>
                  <a:pt x="92269" y="489664"/>
                </a:lnTo>
                <a:lnTo>
                  <a:pt x="60792" y="456441"/>
                </a:lnTo>
                <a:lnTo>
                  <a:pt x="35174" y="419299"/>
                </a:lnTo>
                <a:lnTo>
                  <a:pt x="16068" y="378789"/>
                </a:lnTo>
                <a:lnTo>
                  <a:pt x="4125" y="335462"/>
                </a:lnTo>
                <a:lnTo>
                  <a:pt x="0" y="289869"/>
                </a:lnTo>
                <a:lnTo>
                  <a:pt x="4063" y="244275"/>
                </a:lnTo>
                <a:lnTo>
                  <a:pt x="15846" y="200948"/>
                </a:lnTo>
                <a:lnTo>
                  <a:pt x="34737" y="160438"/>
                </a:lnTo>
                <a:lnTo>
                  <a:pt x="60126" y="123296"/>
                </a:lnTo>
                <a:lnTo>
                  <a:pt x="91401" y="90073"/>
                </a:lnTo>
                <a:lnTo>
                  <a:pt x="127953" y="61321"/>
                </a:lnTo>
                <a:lnTo>
                  <a:pt x="169169" y="37591"/>
                </a:lnTo>
                <a:lnTo>
                  <a:pt x="214440" y="19433"/>
                </a:lnTo>
                <a:lnTo>
                  <a:pt x="263153" y="7399"/>
                </a:lnTo>
                <a:lnTo>
                  <a:pt x="314699" y="2041"/>
                </a:lnTo>
                <a:lnTo>
                  <a:pt x="314699" y="0"/>
                </a:lnTo>
                <a:lnTo>
                  <a:pt x="5075464" y="0"/>
                </a:lnTo>
                <a:lnTo>
                  <a:pt x="5124320" y="3162"/>
                </a:lnTo>
                <a:lnTo>
                  <a:pt x="5170850" y="12343"/>
                </a:lnTo>
                <a:lnTo>
                  <a:pt x="5214563" y="27081"/>
                </a:lnTo>
                <a:lnTo>
                  <a:pt x="5254970" y="46918"/>
                </a:lnTo>
                <a:lnTo>
                  <a:pt x="5291579" y="71392"/>
                </a:lnTo>
                <a:lnTo>
                  <a:pt x="5323902" y="100045"/>
                </a:lnTo>
                <a:lnTo>
                  <a:pt x="5351447" y="132415"/>
                </a:lnTo>
                <a:lnTo>
                  <a:pt x="5373724" y="168042"/>
                </a:lnTo>
                <a:lnTo>
                  <a:pt x="5390244" y="206467"/>
                </a:lnTo>
                <a:lnTo>
                  <a:pt x="5400515" y="247229"/>
                </a:lnTo>
                <a:lnTo>
                  <a:pt x="5404048" y="289869"/>
                </a:lnTo>
                <a:lnTo>
                  <a:pt x="5400463" y="332508"/>
                </a:lnTo>
                <a:lnTo>
                  <a:pt x="5390056" y="373270"/>
                </a:lnTo>
                <a:lnTo>
                  <a:pt x="5373349" y="411695"/>
                </a:lnTo>
                <a:lnTo>
                  <a:pt x="5350863" y="447323"/>
                </a:lnTo>
                <a:lnTo>
                  <a:pt x="5323120" y="479692"/>
                </a:lnTo>
                <a:lnTo>
                  <a:pt x="5290641" y="508345"/>
                </a:lnTo>
                <a:lnTo>
                  <a:pt x="5253947" y="532819"/>
                </a:lnTo>
                <a:lnTo>
                  <a:pt x="5213562" y="552656"/>
                </a:lnTo>
                <a:lnTo>
                  <a:pt x="5170005" y="567395"/>
                </a:lnTo>
                <a:lnTo>
                  <a:pt x="5123799" y="576575"/>
                </a:lnTo>
                <a:lnTo>
                  <a:pt x="5075464" y="579738"/>
                </a:lnTo>
                <a:close/>
              </a:path>
            </a:pathLst>
          </a:custGeom>
          <a:solidFill>
            <a:srgbClr val="DD56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30847" y="3763220"/>
            <a:ext cx="323748" cy="2474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76919" y="3794730"/>
            <a:ext cx="323748" cy="2474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8775" y="4775198"/>
            <a:ext cx="6979558" cy="447666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19573" y="4507826"/>
            <a:ext cx="95250" cy="9524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772400" y="4308690"/>
            <a:ext cx="10145735" cy="29591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530225" marR="0" lvl="0" indent="0" algn="l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299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сотрудников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0" normalizeH="0" baseline="0" noProof="0" dirty="0" err="1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туристской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отрасли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</a:t>
            </a:r>
            <a:r>
              <a:rPr kumimoji="0" sz="2400" b="0" i="0" u="none" strike="noStrike" kern="1200" cap="none" spc="3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направлениям: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468755" marR="0" lvl="0" indent="-186690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Microsoft Sans Serif"/>
              <a:buChar char="-"/>
              <a:tabLst>
                <a:tab pos="146939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Организация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экскурсии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ООПТ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433195" lvl="0" indent="1270000" algn="l" defTabSz="914400" rtl="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469390" algn="l"/>
              </a:tabLst>
              <a:defRPr/>
            </a:pP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Курсы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повышения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квалификации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"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Руководитель </a:t>
            </a:r>
            <a:r>
              <a:rPr kumimoji="0" sz="2400" b="1" i="0" u="none" strike="noStrike" kern="1200" cap="none" spc="-65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гостиничного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предприятия"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1270000" algn="l" defTabSz="914400" rtl="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46939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Повышение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квалификации</a:t>
            </a:r>
            <a:r>
              <a:rPr kumimoji="0" sz="2400" b="0" i="0" u="none" strike="noStrike" kern="1200" cap="none" spc="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гидов-проводников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туризме </a:t>
            </a:r>
            <a:r>
              <a:rPr kumimoji="0" sz="2400" b="1" i="0" u="none" strike="noStrike" kern="1200" cap="none" spc="-65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(пешие,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конные, водные)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553210" marR="0" lvl="0" indent="-271145" algn="l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Microsoft Sans Serif"/>
              <a:buChar char="-"/>
              <a:tabLst>
                <a:tab pos="1553210" algn="l"/>
                <a:tab pos="155384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Организация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проведение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экскурсий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9465" y="3512078"/>
            <a:ext cx="14065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2500" b="1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</a:t>
            </a:r>
            <a:r>
              <a:rPr kumimoji="0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86075" y="568540"/>
            <a:ext cx="5529580" cy="3740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3400">
              <a:lnSpc>
                <a:spcPct val="116100"/>
              </a:lnSpc>
              <a:spcBef>
                <a:spcPts val="95"/>
              </a:spcBef>
            </a:pPr>
            <a:r>
              <a:rPr sz="3500" spc="-75" dirty="0">
                <a:solidFill>
                  <a:srgbClr val="FFFFFF"/>
                </a:solidFill>
                <a:latin typeface="Arial"/>
                <a:cs typeface="Arial"/>
              </a:rPr>
              <a:t>«Высше</a:t>
            </a:r>
            <a:r>
              <a:rPr sz="350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35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Arial"/>
                <a:cs typeface="Arial"/>
              </a:rPr>
              <a:t>руководств</a:t>
            </a:r>
            <a:r>
              <a:rPr sz="3500" dirty="0">
                <a:solidFill>
                  <a:srgbClr val="FFFFFF"/>
                </a:solidFill>
                <a:latin typeface="Arial"/>
                <a:cs typeface="Arial"/>
              </a:rPr>
              <a:t>о  </a:t>
            </a:r>
            <a:r>
              <a:rPr sz="3500" spc="-65" dirty="0">
                <a:solidFill>
                  <a:srgbClr val="FFFFFF"/>
                </a:solidFill>
                <a:latin typeface="Arial"/>
                <a:cs typeface="Arial"/>
              </a:rPr>
              <a:t>должно тратить </a:t>
            </a:r>
            <a:r>
              <a:rPr sz="3500" spc="-60" dirty="0">
                <a:solidFill>
                  <a:srgbClr val="FFFFFF"/>
                </a:solidFill>
                <a:latin typeface="Arial"/>
                <a:cs typeface="Arial"/>
              </a:rPr>
              <a:t>40-50 </a:t>
            </a:r>
            <a:r>
              <a:rPr sz="35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spc="-70" dirty="0">
                <a:solidFill>
                  <a:srgbClr val="FFFFFF"/>
                </a:solidFill>
                <a:latin typeface="Arial"/>
                <a:cs typeface="Arial"/>
              </a:rPr>
              <a:t>процентов </a:t>
            </a:r>
            <a:r>
              <a:rPr sz="3500" spc="-65" dirty="0">
                <a:solidFill>
                  <a:srgbClr val="FFFFFF"/>
                </a:solidFill>
                <a:latin typeface="Arial"/>
                <a:cs typeface="Arial"/>
              </a:rPr>
              <a:t>времени </a:t>
            </a:r>
            <a:r>
              <a:rPr sz="3500" spc="-40" dirty="0">
                <a:solidFill>
                  <a:srgbClr val="FFFFFF"/>
                </a:solidFill>
                <a:latin typeface="Arial"/>
                <a:cs typeface="Arial"/>
              </a:rPr>
              <a:t>на </a:t>
            </a:r>
            <a:r>
              <a:rPr sz="3500" spc="-9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spc="-70" dirty="0">
                <a:solidFill>
                  <a:srgbClr val="FFFFFF"/>
                </a:solidFill>
                <a:latin typeface="Arial"/>
                <a:cs typeface="Arial"/>
              </a:rPr>
              <a:t>обучение</a:t>
            </a:r>
            <a:r>
              <a:rPr sz="35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35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spc="-70" dirty="0">
                <a:solidFill>
                  <a:srgbClr val="FFFFFF"/>
                </a:solidFill>
                <a:latin typeface="Arial"/>
                <a:cs typeface="Arial"/>
              </a:rPr>
              <a:t>мотивацию </a:t>
            </a:r>
            <a:r>
              <a:rPr sz="3500" spc="-9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spc="-60" dirty="0">
                <a:solidFill>
                  <a:srgbClr val="FFFFFF"/>
                </a:solidFill>
                <a:latin typeface="Arial"/>
                <a:cs typeface="Arial"/>
              </a:rPr>
              <a:t>своих</a:t>
            </a:r>
            <a:r>
              <a:rPr sz="35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spc="-70" dirty="0">
                <a:solidFill>
                  <a:srgbClr val="FFFFFF"/>
                </a:solidFill>
                <a:latin typeface="Arial"/>
                <a:cs typeface="Arial"/>
              </a:rPr>
              <a:t>сотрудников».</a:t>
            </a:r>
            <a:endParaRPr sz="3500" dirty="0">
              <a:latin typeface="Arial"/>
              <a:cs typeface="Arial"/>
            </a:endParaRPr>
          </a:p>
          <a:p>
            <a:pPr marL="2762250">
              <a:lnSpc>
                <a:spcPct val="100000"/>
              </a:lnSpc>
              <a:spcBef>
                <a:spcPts val="675"/>
              </a:spcBef>
            </a:pPr>
            <a:r>
              <a:rPr sz="3500" spc="-75" dirty="0">
                <a:solidFill>
                  <a:srgbClr val="FFFFFF"/>
                </a:solidFill>
                <a:latin typeface="Arial"/>
                <a:cs typeface="Arial"/>
              </a:rPr>
              <a:t>Ба</a:t>
            </a:r>
            <a:r>
              <a:rPr sz="3500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35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00" spc="-75" dirty="0">
                <a:solidFill>
                  <a:srgbClr val="FFFFFF"/>
                </a:solidFill>
                <a:latin typeface="Arial"/>
                <a:cs typeface="Arial"/>
              </a:rPr>
              <a:t>Роджер</a:t>
            </a:r>
            <a:r>
              <a:rPr sz="350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F0836B11-9183-B573-72DF-926BDD222650}"/>
              </a:ext>
            </a:extLst>
          </p:cNvPr>
          <p:cNvSpPr/>
          <p:nvPr/>
        </p:nvSpPr>
        <p:spPr>
          <a:xfrm>
            <a:off x="7809743" y="7466926"/>
            <a:ext cx="3086857" cy="579755"/>
          </a:xfrm>
          <a:custGeom>
            <a:avLst/>
            <a:gdLst/>
            <a:ahLst/>
            <a:cxnLst/>
            <a:rect l="l" t="t" r="r" b="b"/>
            <a:pathLst>
              <a:path w="5404484" h="579754">
                <a:moveTo>
                  <a:pt x="5075464" y="579738"/>
                </a:moveTo>
                <a:lnTo>
                  <a:pt x="314699" y="579738"/>
                </a:lnTo>
                <a:lnTo>
                  <a:pt x="314699" y="577696"/>
                </a:lnTo>
                <a:lnTo>
                  <a:pt x="263715" y="572338"/>
                </a:lnTo>
                <a:lnTo>
                  <a:pt x="215328" y="560304"/>
                </a:lnTo>
                <a:lnTo>
                  <a:pt x="170190" y="542147"/>
                </a:lnTo>
                <a:lnTo>
                  <a:pt x="128952" y="518416"/>
                </a:lnTo>
                <a:lnTo>
                  <a:pt x="92269" y="489664"/>
                </a:lnTo>
                <a:lnTo>
                  <a:pt x="60792" y="456441"/>
                </a:lnTo>
                <a:lnTo>
                  <a:pt x="35174" y="419299"/>
                </a:lnTo>
                <a:lnTo>
                  <a:pt x="16068" y="378789"/>
                </a:lnTo>
                <a:lnTo>
                  <a:pt x="4125" y="335462"/>
                </a:lnTo>
                <a:lnTo>
                  <a:pt x="0" y="289869"/>
                </a:lnTo>
                <a:lnTo>
                  <a:pt x="4063" y="244275"/>
                </a:lnTo>
                <a:lnTo>
                  <a:pt x="15846" y="200948"/>
                </a:lnTo>
                <a:lnTo>
                  <a:pt x="34737" y="160438"/>
                </a:lnTo>
                <a:lnTo>
                  <a:pt x="60126" y="123296"/>
                </a:lnTo>
                <a:lnTo>
                  <a:pt x="91401" y="90073"/>
                </a:lnTo>
                <a:lnTo>
                  <a:pt x="127953" y="61321"/>
                </a:lnTo>
                <a:lnTo>
                  <a:pt x="169169" y="37591"/>
                </a:lnTo>
                <a:lnTo>
                  <a:pt x="214440" y="19433"/>
                </a:lnTo>
                <a:lnTo>
                  <a:pt x="263153" y="7399"/>
                </a:lnTo>
                <a:lnTo>
                  <a:pt x="314699" y="2041"/>
                </a:lnTo>
                <a:lnTo>
                  <a:pt x="314699" y="0"/>
                </a:lnTo>
                <a:lnTo>
                  <a:pt x="5075464" y="0"/>
                </a:lnTo>
                <a:lnTo>
                  <a:pt x="5124320" y="3162"/>
                </a:lnTo>
                <a:lnTo>
                  <a:pt x="5170850" y="12343"/>
                </a:lnTo>
                <a:lnTo>
                  <a:pt x="5214563" y="27081"/>
                </a:lnTo>
                <a:lnTo>
                  <a:pt x="5254970" y="46918"/>
                </a:lnTo>
                <a:lnTo>
                  <a:pt x="5291579" y="71392"/>
                </a:lnTo>
                <a:lnTo>
                  <a:pt x="5323902" y="100045"/>
                </a:lnTo>
                <a:lnTo>
                  <a:pt x="5351447" y="132415"/>
                </a:lnTo>
                <a:lnTo>
                  <a:pt x="5373724" y="168042"/>
                </a:lnTo>
                <a:lnTo>
                  <a:pt x="5390244" y="206467"/>
                </a:lnTo>
                <a:lnTo>
                  <a:pt x="5400515" y="247229"/>
                </a:lnTo>
                <a:lnTo>
                  <a:pt x="5404048" y="289869"/>
                </a:lnTo>
                <a:lnTo>
                  <a:pt x="5400463" y="332508"/>
                </a:lnTo>
                <a:lnTo>
                  <a:pt x="5390056" y="373270"/>
                </a:lnTo>
                <a:lnTo>
                  <a:pt x="5373349" y="411695"/>
                </a:lnTo>
                <a:lnTo>
                  <a:pt x="5350863" y="447323"/>
                </a:lnTo>
                <a:lnTo>
                  <a:pt x="5323120" y="479692"/>
                </a:lnTo>
                <a:lnTo>
                  <a:pt x="5290641" y="508345"/>
                </a:lnTo>
                <a:lnTo>
                  <a:pt x="5253947" y="532819"/>
                </a:lnTo>
                <a:lnTo>
                  <a:pt x="5213562" y="552656"/>
                </a:lnTo>
                <a:lnTo>
                  <a:pt x="5170005" y="567395"/>
                </a:lnTo>
                <a:lnTo>
                  <a:pt x="5123799" y="576575"/>
                </a:lnTo>
                <a:lnTo>
                  <a:pt x="5075464" y="579738"/>
                </a:lnTo>
                <a:close/>
              </a:path>
            </a:pathLst>
          </a:custGeom>
          <a:solidFill>
            <a:srgbClr val="DD564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F41C7DA1-3278-4061-5411-87969EC508A2}"/>
              </a:ext>
            </a:extLst>
          </p:cNvPr>
          <p:cNvSpPr txBox="1"/>
          <p:nvPr/>
        </p:nvSpPr>
        <p:spPr>
          <a:xfrm>
            <a:off x="8462010" y="7587683"/>
            <a:ext cx="14065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</a:t>
            </a:r>
            <a:r>
              <a:rPr kumimoji="0" lang="ru-RU" sz="25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2500" b="1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5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</a:t>
            </a:r>
            <a:r>
              <a:rPr kumimoji="0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3C3D41B5-66F0-5E5E-C152-F012606D66C0}"/>
              </a:ext>
            </a:extLst>
          </p:cNvPr>
          <p:cNvSpPr txBox="1"/>
          <p:nvPr/>
        </p:nvSpPr>
        <p:spPr>
          <a:xfrm>
            <a:off x="8133860" y="8267700"/>
            <a:ext cx="9485630" cy="12992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047239" algn="l"/>
              </a:tabLst>
              <a:defRPr/>
            </a:pPr>
            <a:r>
              <a:rPr kumimoji="0" lang="ru-RU" sz="2450" b="1" i="0" u="none" strike="noStrike" kern="1200" cap="none" spc="10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138 </a:t>
            </a:r>
            <a:r>
              <a:rPr lang="ru-RU" sz="2450" spc="5" dirty="0">
                <a:solidFill>
                  <a:srgbClr val="2A2929"/>
                </a:solidFill>
                <a:latin typeface="Microsoft Sans Serif"/>
                <a:cs typeface="Microsoft Sans Serif"/>
              </a:rPr>
              <a:t>сотрудников туристской отрасли </a:t>
            </a:r>
            <a:r>
              <a:rPr kumimoji="0" lang="ru-RU" sz="2450" b="0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прошли обучение (план </a:t>
            </a:r>
            <a:r>
              <a:rPr kumimoji="0" lang="ru-RU" sz="2450" b="1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240</a:t>
            </a:r>
            <a:r>
              <a:rPr kumimoji="0" lang="ru-RU" sz="2450" b="0" i="0" u="none" strike="noStrike" kern="1200" cap="none" spc="5" normalizeH="0" baseline="0" noProof="0" dirty="0">
                <a:ln>
                  <a:noFill/>
                </a:ln>
                <a:solidFill>
                  <a:srgbClr val="2A2929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специалистов</a:t>
            </a:r>
            <a:endParaRPr kumimoji="0" lang="ru-RU" sz="2450" b="1" i="0" u="none" strike="noStrike" kern="1200" cap="none" spc="5" normalizeH="0" baseline="0" noProof="0" dirty="0">
              <a:ln>
                <a:noFill/>
              </a:ln>
              <a:solidFill>
                <a:srgbClr val="2A2929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57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>
                <a:tab pos="2047239" algn="l"/>
              </a:tabLst>
              <a:defRPr/>
            </a:pPr>
            <a:endParaRPr kumimoji="0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9" name="object 3">
            <a:extLst>
              <a:ext uri="{FF2B5EF4-FFF2-40B4-BE49-F238E27FC236}">
                <a16:creationId xmlns:a16="http://schemas.microsoft.com/office/drawing/2014/main" id="{48D2CE82-949D-EEB0-5A2A-0468D7EC16B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0641" y="8489208"/>
            <a:ext cx="98204" cy="982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"/>
            <a:ext cx="9991725" cy="10287000"/>
            <a:chOff x="0" y="5"/>
            <a:chExt cx="999172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5"/>
              <a:ext cx="6924675" cy="10287000"/>
            </a:xfrm>
            <a:custGeom>
              <a:avLst/>
              <a:gdLst/>
              <a:ahLst/>
              <a:cxnLst/>
              <a:rect l="l" t="t" r="r" b="b"/>
              <a:pathLst>
                <a:path w="6924675" h="10287000">
                  <a:moveTo>
                    <a:pt x="6924674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924674" y="0"/>
                  </a:lnTo>
                  <a:lnTo>
                    <a:pt x="6924674" y="10286999"/>
                  </a:lnTo>
                  <a:close/>
                </a:path>
              </a:pathLst>
            </a:custGeom>
            <a:solidFill>
              <a:srgbClr val="FFCB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36675"/>
              <a:ext cx="9991313" cy="38083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5306" y="1547104"/>
              <a:ext cx="114300" cy="1142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763733" y="920157"/>
            <a:ext cx="8742045" cy="1027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3000" spc="-10" dirty="0">
                <a:solidFill>
                  <a:srgbClr val="318BA2"/>
                </a:solidFill>
                <a:latin typeface="Microsoft Sans Serif"/>
                <a:cs typeface="Microsoft Sans Serif"/>
              </a:rPr>
              <a:t>"МИТТ",</a:t>
            </a:r>
            <a:r>
              <a:rPr sz="3000" spc="45" dirty="0">
                <a:solidFill>
                  <a:srgbClr val="318BA2"/>
                </a:solidFill>
                <a:latin typeface="Microsoft Sans Serif"/>
                <a:cs typeface="Microsoft Sans Serif"/>
              </a:rPr>
              <a:t> </a:t>
            </a:r>
            <a:r>
              <a:rPr sz="3000" spc="-30" dirty="0">
                <a:solidFill>
                  <a:srgbClr val="2E945C"/>
                </a:solidFill>
                <a:latin typeface="Microsoft Sans Serif"/>
                <a:cs typeface="Microsoft Sans Serif"/>
              </a:rPr>
              <a:t>"Знай</a:t>
            </a:r>
            <a:r>
              <a:rPr sz="3000" spc="50" dirty="0">
                <a:solidFill>
                  <a:srgbClr val="2E945C"/>
                </a:solidFill>
                <a:latin typeface="Microsoft Sans Serif"/>
                <a:cs typeface="Microsoft Sans Serif"/>
              </a:rPr>
              <a:t> </a:t>
            </a:r>
            <a:r>
              <a:rPr sz="3000" spc="-5" dirty="0">
                <a:solidFill>
                  <a:srgbClr val="2E945C"/>
                </a:solidFill>
                <a:latin typeface="Microsoft Sans Serif"/>
                <a:cs typeface="Microsoft Sans Serif"/>
              </a:rPr>
              <a:t>Наше",</a:t>
            </a:r>
            <a:r>
              <a:rPr sz="3000" spc="40" dirty="0">
                <a:solidFill>
                  <a:srgbClr val="2E945C"/>
                </a:solidFill>
                <a:latin typeface="Microsoft Sans Serif"/>
                <a:cs typeface="Microsoft Sans Serif"/>
              </a:rPr>
              <a:t> </a:t>
            </a:r>
            <a:r>
              <a:rPr sz="3000" spc="-30" dirty="0">
                <a:solidFill>
                  <a:srgbClr val="318BA2"/>
                </a:solidFill>
                <a:latin typeface="Microsoft Sans Serif"/>
                <a:cs typeface="Microsoft Sans Serif"/>
              </a:rPr>
              <a:t>"Интурмаркет"</a:t>
            </a:r>
            <a:r>
              <a:rPr sz="3000" spc="-30" dirty="0">
                <a:solidFill>
                  <a:srgbClr val="2A2929"/>
                </a:solidFill>
                <a:latin typeface="Microsoft Sans Serif"/>
                <a:cs typeface="Microsoft Sans Serif"/>
              </a:rPr>
              <a:t>,</a:t>
            </a:r>
            <a:r>
              <a:rPr sz="3000" spc="5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sz="3000" spc="-65" dirty="0">
                <a:solidFill>
                  <a:srgbClr val="F5CF3D"/>
                </a:solidFill>
                <a:latin typeface="Microsoft Sans Serif"/>
                <a:cs typeface="Microsoft Sans Serif"/>
              </a:rPr>
              <a:t>"Казанская </a:t>
            </a:r>
            <a:r>
              <a:rPr sz="3000" spc="-785" dirty="0">
                <a:solidFill>
                  <a:srgbClr val="F5CF3D"/>
                </a:solidFill>
                <a:latin typeface="Microsoft Sans Serif"/>
                <a:cs typeface="Microsoft Sans Serif"/>
              </a:rPr>
              <a:t> </a:t>
            </a:r>
            <a:r>
              <a:rPr sz="3000" spc="-35" dirty="0">
                <a:solidFill>
                  <a:srgbClr val="F5CF3D"/>
                </a:solidFill>
                <a:latin typeface="Microsoft Sans Serif"/>
                <a:cs typeface="Microsoft Sans Serif"/>
              </a:rPr>
              <a:t>ярмарка"</a:t>
            </a:r>
            <a:r>
              <a:rPr sz="3000" spc="-35" dirty="0">
                <a:solidFill>
                  <a:srgbClr val="2A2929"/>
                </a:solidFill>
                <a:latin typeface="Microsoft Sans Serif"/>
                <a:cs typeface="Microsoft Sans Serif"/>
              </a:rPr>
              <a:t>,</a:t>
            </a:r>
            <a:r>
              <a:rPr sz="3000" spc="30" dirty="0">
                <a:solidFill>
                  <a:srgbClr val="2A2929"/>
                </a:solidFill>
                <a:latin typeface="Microsoft Sans Serif"/>
                <a:cs typeface="Microsoft Sans Serif"/>
              </a:rPr>
              <a:t> </a:t>
            </a:r>
            <a:r>
              <a:rPr lang="ru-RU" sz="3000" spc="-30" dirty="0">
                <a:solidFill>
                  <a:srgbClr val="DD5641"/>
                </a:solidFill>
                <a:latin typeface="Microsoft Sans Serif"/>
                <a:cs typeface="Microsoft Sans Serif"/>
              </a:rPr>
              <a:t>"</a:t>
            </a:r>
            <a:r>
              <a:rPr sz="3000" spc="-30" dirty="0" err="1">
                <a:solidFill>
                  <a:srgbClr val="DD5641"/>
                </a:solidFill>
                <a:latin typeface="Microsoft Sans Serif"/>
                <a:cs typeface="Microsoft Sans Serif"/>
              </a:rPr>
              <a:t>Лето</a:t>
            </a:r>
            <a:r>
              <a:rPr lang="ru-RU" sz="3000" spc="-30" dirty="0">
                <a:solidFill>
                  <a:srgbClr val="DD5641"/>
                </a:solidFill>
                <a:latin typeface="Microsoft Sans Serif"/>
                <a:cs typeface="Microsoft Sans Serif"/>
              </a:rPr>
              <a:t>", </a:t>
            </a:r>
            <a:r>
              <a:rPr lang="en-US" sz="3000" spc="-30" dirty="0">
                <a:solidFill>
                  <a:srgbClr val="7030A0"/>
                </a:solidFill>
                <a:latin typeface="Microsoft Sans Serif"/>
                <a:cs typeface="Microsoft Sans Serif"/>
              </a:rPr>
              <a:t>RED</a:t>
            </a:r>
            <a:r>
              <a:rPr lang="ru-RU" sz="3000" spc="-30" dirty="0">
                <a:solidFill>
                  <a:srgbClr val="DD5641"/>
                </a:solidFill>
                <a:latin typeface="Microsoft Sans Serif"/>
                <a:cs typeface="Microsoft Sans Serif"/>
              </a:rPr>
              <a:t> </a:t>
            </a:r>
            <a:endParaRPr sz="30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27533" y="299401"/>
            <a:ext cx="2972435" cy="579755"/>
          </a:xfrm>
          <a:custGeom>
            <a:avLst/>
            <a:gdLst/>
            <a:ahLst/>
            <a:cxnLst/>
            <a:rect l="l" t="t" r="r" b="b"/>
            <a:pathLst>
              <a:path w="2972434" h="579755">
                <a:moveTo>
                  <a:pt x="2643993" y="579738"/>
                </a:moveTo>
                <a:lnTo>
                  <a:pt x="314407" y="579738"/>
                </a:lnTo>
                <a:lnTo>
                  <a:pt x="314407" y="577696"/>
                </a:lnTo>
                <a:lnTo>
                  <a:pt x="263471" y="572338"/>
                </a:lnTo>
                <a:lnTo>
                  <a:pt x="215128" y="560304"/>
                </a:lnTo>
                <a:lnTo>
                  <a:pt x="170032" y="542147"/>
                </a:lnTo>
                <a:lnTo>
                  <a:pt x="128833" y="518416"/>
                </a:lnTo>
                <a:lnTo>
                  <a:pt x="92183" y="489664"/>
                </a:lnTo>
                <a:lnTo>
                  <a:pt x="60736" y="456441"/>
                </a:lnTo>
                <a:lnTo>
                  <a:pt x="35141" y="419299"/>
                </a:lnTo>
                <a:lnTo>
                  <a:pt x="16053" y="378789"/>
                </a:lnTo>
                <a:lnTo>
                  <a:pt x="4121" y="335462"/>
                </a:lnTo>
                <a:lnTo>
                  <a:pt x="0" y="289869"/>
                </a:lnTo>
                <a:lnTo>
                  <a:pt x="4059" y="244275"/>
                </a:lnTo>
                <a:lnTo>
                  <a:pt x="15831" y="200948"/>
                </a:lnTo>
                <a:lnTo>
                  <a:pt x="34705" y="160438"/>
                </a:lnTo>
                <a:lnTo>
                  <a:pt x="60070" y="123296"/>
                </a:lnTo>
                <a:lnTo>
                  <a:pt x="91316" y="90073"/>
                </a:lnTo>
                <a:lnTo>
                  <a:pt x="127834" y="61321"/>
                </a:lnTo>
                <a:lnTo>
                  <a:pt x="169012" y="37591"/>
                </a:lnTo>
                <a:lnTo>
                  <a:pt x="214241" y="19433"/>
                </a:lnTo>
                <a:lnTo>
                  <a:pt x="262909" y="7399"/>
                </a:lnTo>
                <a:lnTo>
                  <a:pt x="314407" y="2041"/>
                </a:lnTo>
                <a:lnTo>
                  <a:pt x="314407" y="0"/>
                </a:lnTo>
                <a:lnTo>
                  <a:pt x="2643993" y="0"/>
                </a:lnTo>
                <a:lnTo>
                  <a:pt x="2692803" y="3162"/>
                </a:lnTo>
                <a:lnTo>
                  <a:pt x="2739290" y="12343"/>
                </a:lnTo>
                <a:lnTo>
                  <a:pt x="2782962" y="27081"/>
                </a:lnTo>
                <a:lnTo>
                  <a:pt x="2823331" y="46918"/>
                </a:lnTo>
                <a:lnTo>
                  <a:pt x="2859907" y="71392"/>
                </a:lnTo>
                <a:lnTo>
                  <a:pt x="2892200" y="100045"/>
                </a:lnTo>
                <a:lnTo>
                  <a:pt x="2919719" y="132415"/>
                </a:lnTo>
                <a:lnTo>
                  <a:pt x="2941976" y="168042"/>
                </a:lnTo>
                <a:lnTo>
                  <a:pt x="2958480" y="206467"/>
                </a:lnTo>
                <a:lnTo>
                  <a:pt x="2968742" y="247229"/>
                </a:lnTo>
                <a:lnTo>
                  <a:pt x="2972271" y="289869"/>
                </a:lnTo>
                <a:lnTo>
                  <a:pt x="2968690" y="332508"/>
                </a:lnTo>
                <a:lnTo>
                  <a:pt x="2958292" y="373270"/>
                </a:lnTo>
                <a:lnTo>
                  <a:pt x="2941601" y="411695"/>
                </a:lnTo>
                <a:lnTo>
                  <a:pt x="2919136" y="447323"/>
                </a:lnTo>
                <a:lnTo>
                  <a:pt x="2891418" y="479692"/>
                </a:lnTo>
                <a:lnTo>
                  <a:pt x="2858969" y="508345"/>
                </a:lnTo>
                <a:lnTo>
                  <a:pt x="2822310" y="532819"/>
                </a:lnTo>
                <a:lnTo>
                  <a:pt x="2781962" y="552656"/>
                </a:lnTo>
                <a:lnTo>
                  <a:pt x="2738445" y="567395"/>
                </a:lnTo>
                <a:lnTo>
                  <a:pt x="2692282" y="576575"/>
                </a:lnTo>
                <a:lnTo>
                  <a:pt x="2643993" y="579738"/>
                </a:lnTo>
                <a:close/>
              </a:path>
            </a:pathLst>
          </a:custGeom>
          <a:solidFill>
            <a:srgbClr val="FFCB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59095" y="369673"/>
            <a:ext cx="24644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65" dirty="0">
                <a:solidFill>
                  <a:srgbClr val="2A2929"/>
                </a:solidFill>
                <a:latin typeface="Arial"/>
                <a:cs typeface="Arial"/>
              </a:rPr>
              <a:t>КАКИ</a:t>
            </a:r>
            <a:r>
              <a:rPr sz="2000" b="1" dirty="0">
                <a:solidFill>
                  <a:srgbClr val="2A2929"/>
                </a:solidFill>
                <a:latin typeface="Arial"/>
                <a:cs typeface="Arial"/>
              </a:rPr>
              <a:t>Е</a:t>
            </a:r>
            <a:r>
              <a:rPr sz="2000" b="1" spc="-12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2A2929"/>
                </a:solidFill>
                <a:latin typeface="Arial"/>
                <a:cs typeface="Arial"/>
              </a:rPr>
              <a:t>ВЫСТАВКИ</a:t>
            </a:r>
            <a:r>
              <a:rPr sz="2000" b="1" dirty="0">
                <a:solidFill>
                  <a:srgbClr val="2A2929"/>
                </a:solidFill>
                <a:latin typeface="Arial"/>
                <a:cs typeface="Arial"/>
              </a:rPr>
              <a:t>?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497980" y="3428289"/>
            <a:ext cx="10790555" cy="6859270"/>
            <a:chOff x="7497980" y="3428289"/>
            <a:chExt cx="10790555" cy="685927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0881" y="4449574"/>
              <a:ext cx="95250" cy="952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0881" y="4868673"/>
              <a:ext cx="95250" cy="952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0881" y="5287773"/>
              <a:ext cx="95250" cy="952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0881" y="5706873"/>
              <a:ext cx="95250" cy="952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97980" y="3428289"/>
              <a:ext cx="2972435" cy="579755"/>
            </a:xfrm>
            <a:custGeom>
              <a:avLst/>
              <a:gdLst/>
              <a:ahLst/>
              <a:cxnLst/>
              <a:rect l="l" t="t" r="r" b="b"/>
              <a:pathLst>
                <a:path w="2972434" h="579754">
                  <a:moveTo>
                    <a:pt x="2643993" y="579738"/>
                  </a:moveTo>
                  <a:lnTo>
                    <a:pt x="314407" y="579738"/>
                  </a:lnTo>
                  <a:lnTo>
                    <a:pt x="314407" y="577696"/>
                  </a:lnTo>
                  <a:lnTo>
                    <a:pt x="263471" y="572338"/>
                  </a:lnTo>
                  <a:lnTo>
                    <a:pt x="215128" y="560304"/>
                  </a:lnTo>
                  <a:lnTo>
                    <a:pt x="170032" y="542147"/>
                  </a:lnTo>
                  <a:lnTo>
                    <a:pt x="128833" y="518416"/>
                  </a:lnTo>
                  <a:lnTo>
                    <a:pt x="92183" y="489664"/>
                  </a:lnTo>
                  <a:lnTo>
                    <a:pt x="60736" y="456441"/>
                  </a:lnTo>
                  <a:lnTo>
                    <a:pt x="35141" y="419299"/>
                  </a:lnTo>
                  <a:lnTo>
                    <a:pt x="16053" y="378789"/>
                  </a:lnTo>
                  <a:lnTo>
                    <a:pt x="4121" y="335462"/>
                  </a:lnTo>
                  <a:lnTo>
                    <a:pt x="0" y="289869"/>
                  </a:lnTo>
                  <a:lnTo>
                    <a:pt x="4059" y="244275"/>
                  </a:lnTo>
                  <a:lnTo>
                    <a:pt x="15831" y="200948"/>
                  </a:lnTo>
                  <a:lnTo>
                    <a:pt x="34705" y="160438"/>
                  </a:lnTo>
                  <a:lnTo>
                    <a:pt x="60070" y="123296"/>
                  </a:lnTo>
                  <a:lnTo>
                    <a:pt x="91316" y="90073"/>
                  </a:lnTo>
                  <a:lnTo>
                    <a:pt x="127834" y="61321"/>
                  </a:lnTo>
                  <a:lnTo>
                    <a:pt x="169012" y="37591"/>
                  </a:lnTo>
                  <a:lnTo>
                    <a:pt x="214241" y="19433"/>
                  </a:lnTo>
                  <a:lnTo>
                    <a:pt x="262909" y="7399"/>
                  </a:lnTo>
                  <a:lnTo>
                    <a:pt x="314407" y="2041"/>
                  </a:lnTo>
                  <a:lnTo>
                    <a:pt x="314407" y="0"/>
                  </a:lnTo>
                  <a:lnTo>
                    <a:pt x="2643993" y="0"/>
                  </a:lnTo>
                  <a:lnTo>
                    <a:pt x="2692803" y="3162"/>
                  </a:lnTo>
                  <a:lnTo>
                    <a:pt x="2739290" y="12343"/>
                  </a:lnTo>
                  <a:lnTo>
                    <a:pt x="2782962" y="27081"/>
                  </a:lnTo>
                  <a:lnTo>
                    <a:pt x="2823331" y="46918"/>
                  </a:lnTo>
                  <a:lnTo>
                    <a:pt x="2859907" y="71392"/>
                  </a:lnTo>
                  <a:lnTo>
                    <a:pt x="2892200" y="100045"/>
                  </a:lnTo>
                  <a:lnTo>
                    <a:pt x="2919719" y="132415"/>
                  </a:lnTo>
                  <a:lnTo>
                    <a:pt x="2941976" y="168042"/>
                  </a:lnTo>
                  <a:lnTo>
                    <a:pt x="2958480" y="206467"/>
                  </a:lnTo>
                  <a:lnTo>
                    <a:pt x="2968742" y="247229"/>
                  </a:lnTo>
                  <a:lnTo>
                    <a:pt x="2972271" y="289869"/>
                  </a:lnTo>
                  <a:lnTo>
                    <a:pt x="2968690" y="332508"/>
                  </a:lnTo>
                  <a:lnTo>
                    <a:pt x="2958292" y="373270"/>
                  </a:lnTo>
                  <a:lnTo>
                    <a:pt x="2941601" y="411695"/>
                  </a:lnTo>
                  <a:lnTo>
                    <a:pt x="2919136" y="447323"/>
                  </a:lnTo>
                  <a:lnTo>
                    <a:pt x="2891418" y="479692"/>
                  </a:lnTo>
                  <a:lnTo>
                    <a:pt x="2858969" y="508345"/>
                  </a:lnTo>
                  <a:lnTo>
                    <a:pt x="2822310" y="532819"/>
                  </a:lnTo>
                  <a:lnTo>
                    <a:pt x="2781962" y="552656"/>
                  </a:lnTo>
                  <a:lnTo>
                    <a:pt x="2738445" y="567395"/>
                  </a:lnTo>
                  <a:lnTo>
                    <a:pt x="2692282" y="576575"/>
                  </a:lnTo>
                  <a:lnTo>
                    <a:pt x="2643993" y="579738"/>
                  </a:lnTo>
                  <a:close/>
                </a:path>
              </a:pathLst>
            </a:custGeom>
            <a:solidFill>
              <a:srgbClr val="FFCB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04644" y="4650516"/>
              <a:ext cx="5283355" cy="563648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789552" y="4212083"/>
            <a:ext cx="195707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44550">
              <a:lnSpc>
                <a:spcPct val="114599"/>
              </a:lnSpc>
              <a:spcBef>
                <a:spcPts val="100"/>
              </a:spcBef>
            </a:pPr>
            <a:r>
              <a:rPr sz="2400" dirty="0">
                <a:solidFill>
                  <a:srgbClr val="2E945C"/>
                </a:solidFill>
                <a:latin typeface="Microsoft Sans Serif"/>
                <a:cs typeface="Microsoft Sans Serif"/>
              </a:rPr>
              <a:t>Онлайн  </a:t>
            </a:r>
            <a:r>
              <a:rPr sz="2400" spc="-25" dirty="0">
                <a:solidFill>
                  <a:srgbClr val="318BA2"/>
                </a:solidFill>
                <a:latin typeface="Microsoft Sans Serif"/>
                <a:cs typeface="Microsoft Sans Serif"/>
              </a:rPr>
              <a:t>Москва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14599"/>
              </a:lnSpc>
            </a:pPr>
            <a:r>
              <a:rPr sz="2400" spc="-20" dirty="0">
                <a:solidFill>
                  <a:srgbClr val="DD5641"/>
                </a:solidFill>
                <a:latin typeface="Microsoft Sans Serif"/>
                <a:cs typeface="Microsoft Sans Serif"/>
              </a:rPr>
              <a:t>Екатеринбург  </a:t>
            </a:r>
            <a:r>
              <a:rPr sz="2400" spc="-55" dirty="0">
                <a:solidFill>
                  <a:srgbClr val="F5CF3D"/>
                </a:solidFill>
                <a:latin typeface="Microsoft Sans Serif"/>
                <a:cs typeface="Microsoft Sans Serif"/>
              </a:rPr>
              <a:t>Казань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41011" y="3547202"/>
            <a:ext cx="21513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65" dirty="0">
                <a:solidFill>
                  <a:srgbClr val="2A2929"/>
                </a:solidFill>
                <a:latin typeface="Arial"/>
                <a:cs typeface="Arial"/>
              </a:rPr>
              <a:t>ГД</a:t>
            </a:r>
            <a:r>
              <a:rPr sz="2000" b="1" dirty="0">
                <a:solidFill>
                  <a:srgbClr val="2A2929"/>
                </a:solidFill>
                <a:latin typeface="Arial"/>
                <a:cs typeface="Arial"/>
              </a:rPr>
              <a:t>Е</a:t>
            </a:r>
            <a:r>
              <a:rPr sz="2000" b="1" spc="-12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2A2929"/>
                </a:solidFill>
                <a:latin typeface="Arial"/>
                <a:cs typeface="Arial"/>
              </a:rPr>
              <a:t>ПРОХОДЯ</a:t>
            </a:r>
            <a:r>
              <a:rPr sz="2000" b="1" dirty="0">
                <a:solidFill>
                  <a:srgbClr val="2A2929"/>
                </a:solidFill>
                <a:latin typeface="Arial"/>
                <a:cs typeface="Arial"/>
              </a:rPr>
              <a:t>Т</a:t>
            </a:r>
            <a:r>
              <a:rPr sz="2000" b="1" spc="-12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A2929"/>
                </a:solidFill>
                <a:latin typeface="Arial"/>
                <a:cs typeface="Arial"/>
              </a:rPr>
              <a:t>?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230884" y="8021261"/>
            <a:ext cx="2972435" cy="1955164"/>
            <a:chOff x="8230884" y="8021261"/>
            <a:chExt cx="2972435" cy="1955164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3785" y="9042552"/>
              <a:ext cx="95250" cy="952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3785" y="9461652"/>
              <a:ext cx="95250" cy="952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83785" y="9880752"/>
              <a:ext cx="95250" cy="9524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230884" y="8021261"/>
              <a:ext cx="2972435" cy="579755"/>
            </a:xfrm>
            <a:custGeom>
              <a:avLst/>
              <a:gdLst/>
              <a:ahLst/>
              <a:cxnLst/>
              <a:rect l="l" t="t" r="r" b="b"/>
              <a:pathLst>
                <a:path w="2972434" h="579754">
                  <a:moveTo>
                    <a:pt x="2643993" y="579738"/>
                  </a:moveTo>
                  <a:lnTo>
                    <a:pt x="314407" y="579738"/>
                  </a:lnTo>
                  <a:lnTo>
                    <a:pt x="314407" y="577696"/>
                  </a:lnTo>
                  <a:lnTo>
                    <a:pt x="263471" y="572338"/>
                  </a:lnTo>
                  <a:lnTo>
                    <a:pt x="215128" y="560304"/>
                  </a:lnTo>
                  <a:lnTo>
                    <a:pt x="170032" y="542147"/>
                  </a:lnTo>
                  <a:lnTo>
                    <a:pt x="128833" y="518416"/>
                  </a:lnTo>
                  <a:lnTo>
                    <a:pt x="92183" y="489664"/>
                  </a:lnTo>
                  <a:lnTo>
                    <a:pt x="60736" y="456441"/>
                  </a:lnTo>
                  <a:lnTo>
                    <a:pt x="35141" y="419299"/>
                  </a:lnTo>
                  <a:lnTo>
                    <a:pt x="16053" y="378789"/>
                  </a:lnTo>
                  <a:lnTo>
                    <a:pt x="4121" y="335462"/>
                  </a:lnTo>
                  <a:lnTo>
                    <a:pt x="0" y="289869"/>
                  </a:lnTo>
                  <a:lnTo>
                    <a:pt x="4059" y="244275"/>
                  </a:lnTo>
                  <a:lnTo>
                    <a:pt x="15831" y="200948"/>
                  </a:lnTo>
                  <a:lnTo>
                    <a:pt x="34705" y="160438"/>
                  </a:lnTo>
                  <a:lnTo>
                    <a:pt x="60070" y="123296"/>
                  </a:lnTo>
                  <a:lnTo>
                    <a:pt x="91316" y="90073"/>
                  </a:lnTo>
                  <a:lnTo>
                    <a:pt x="127834" y="61321"/>
                  </a:lnTo>
                  <a:lnTo>
                    <a:pt x="169012" y="37591"/>
                  </a:lnTo>
                  <a:lnTo>
                    <a:pt x="214241" y="19433"/>
                  </a:lnTo>
                  <a:lnTo>
                    <a:pt x="262909" y="7399"/>
                  </a:lnTo>
                  <a:lnTo>
                    <a:pt x="314407" y="2041"/>
                  </a:lnTo>
                  <a:lnTo>
                    <a:pt x="314407" y="0"/>
                  </a:lnTo>
                  <a:lnTo>
                    <a:pt x="2643993" y="0"/>
                  </a:lnTo>
                  <a:lnTo>
                    <a:pt x="2692803" y="3162"/>
                  </a:lnTo>
                  <a:lnTo>
                    <a:pt x="2739290" y="12343"/>
                  </a:lnTo>
                  <a:lnTo>
                    <a:pt x="2782962" y="27081"/>
                  </a:lnTo>
                  <a:lnTo>
                    <a:pt x="2823331" y="46918"/>
                  </a:lnTo>
                  <a:lnTo>
                    <a:pt x="2859907" y="71392"/>
                  </a:lnTo>
                  <a:lnTo>
                    <a:pt x="2892200" y="100045"/>
                  </a:lnTo>
                  <a:lnTo>
                    <a:pt x="2919719" y="132415"/>
                  </a:lnTo>
                  <a:lnTo>
                    <a:pt x="2941976" y="168042"/>
                  </a:lnTo>
                  <a:lnTo>
                    <a:pt x="2958480" y="206467"/>
                  </a:lnTo>
                  <a:lnTo>
                    <a:pt x="2968742" y="247229"/>
                  </a:lnTo>
                  <a:lnTo>
                    <a:pt x="2972271" y="289869"/>
                  </a:lnTo>
                  <a:lnTo>
                    <a:pt x="2968690" y="332508"/>
                  </a:lnTo>
                  <a:lnTo>
                    <a:pt x="2958292" y="373270"/>
                  </a:lnTo>
                  <a:lnTo>
                    <a:pt x="2941601" y="411695"/>
                  </a:lnTo>
                  <a:lnTo>
                    <a:pt x="2919136" y="447323"/>
                  </a:lnTo>
                  <a:lnTo>
                    <a:pt x="2891418" y="479692"/>
                  </a:lnTo>
                  <a:lnTo>
                    <a:pt x="2858969" y="508345"/>
                  </a:lnTo>
                  <a:lnTo>
                    <a:pt x="2822310" y="532819"/>
                  </a:lnTo>
                  <a:lnTo>
                    <a:pt x="2781962" y="552656"/>
                  </a:lnTo>
                  <a:lnTo>
                    <a:pt x="2738445" y="567395"/>
                  </a:lnTo>
                  <a:lnTo>
                    <a:pt x="2692282" y="576575"/>
                  </a:lnTo>
                  <a:lnTo>
                    <a:pt x="2643993" y="579738"/>
                  </a:lnTo>
                  <a:close/>
                </a:path>
              </a:pathLst>
            </a:custGeom>
            <a:solidFill>
              <a:srgbClr val="FFCB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473915" y="8140176"/>
            <a:ext cx="7189470" cy="194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5" dirty="0">
                <a:solidFill>
                  <a:srgbClr val="2A2929"/>
                </a:solidFill>
                <a:latin typeface="Arial"/>
                <a:cs typeface="Arial"/>
              </a:rPr>
              <a:t>ЦИФРЫ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</a:pP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В</a:t>
            </a:r>
            <a:r>
              <a:rPr sz="2400" b="1" spc="-20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2019</a:t>
            </a:r>
            <a:r>
              <a:rPr sz="2400" b="1" spc="-15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году</a:t>
            </a:r>
            <a:r>
              <a:rPr sz="2400" b="1" spc="-15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42B2B"/>
                </a:solidFill>
                <a:latin typeface="Microsoft Sans Serif"/>
                <a:cs typeface="Microsoft Sans Serif"/>
              </a:rPr>
              <a:t>-</a:t>
            </a:r>
            <a:r>
              <a:rPr sz="2400" spc="10" dirty="0">
                <a:solidFill>
                  <a:srgbClr val="642B2B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7</a:t>
            </a:r>
            <a:r>
              <a:rPr sz="2400" b="1" spc="-20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организаций</a:t>
            </a:r>
            <a:endParaRPr sz="24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420"/>
              </a:spcBef>
            </a:pP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В</a:t>
            </a:r>
            <a:r>
              <a:rPr sz="2400" b="1" spc="-10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2020</a:t>
            </a:r>
            <a:r>
              <a:rPr sz="2400" b="1" spc="-10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году</a:t>
            </a:r>
            <a:r>
              <a:rPr sz="2400" b="1" spc="-10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42B2B"/>
                </a:solidFill>
                <a:latin typeface="Microsoft Sans Serif"/>
                <a:cs typeface="Microsoft Sans Serif"/>
              </a:rPr>
              <a:t>-</a:t>
            </a:r>
            <a:r>
              <a:rPr sz="2400" spc="15" dirty="0">
                <a:solidFill>
                  <a:srgbClr val="642B2B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6</a:t>
            </a:r>
            <a:r>
              <a:rPr sz="2400" b="1" spc="-5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организаций</a:t>
            </a:r>
            <a:r>
              <a:rPr sz="2400" b="1" spc="-10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642B2B"/>
                </a:solidFill>
                <a:latin typeface="Microsoft Sans Serif"/>
                <a:cs typeface="Microsoft Sans Serif"/>
              </a:rPr>
              <a:t>на</a:t>
            </a:r>
            <a:r>
              <a:rPr sz="2400" spc="15" dirty="0">
                <a:solidFill>
                  <a:srgbClr val="642B2B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642B2B"/>
                </a:solidFill>
                <a:latin typeface="Microsoft Sans Serif"/>
                <a:cs typeface="Microsoft Sans Serif"/>
              </a:rPr>
              <a:t>онлайн</a:t>
            </a:r>
            <a:r>
              <a:rPr sz="2400" spc="15" dirty="0">
                <a:solidFill>
                  <a:srgbClr val="642B2B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642B2B"/>
                </a:solidFill>
                <a:latin typeface="Microsoft Sans Serif"/>
                <a:cs typeface="Microsoft Sans Serif"/>
              </a:rPr>
              <a:t>выставке</a:t>
            </a:r>
            <a:endParaRPr sz="2400">
              <a:latin typeface="Microsoft Sans Serif"/>
              <a:cs typeface="Microsoft Sans Serif"/>
            </a:endParaRPr>
          </a:p>
          <a:p>
            <a:pPr marL="60960">
              <a:lnSpc>
                <a:spcPct val="100000"/>
              </a:lnSpc>
              <a:spcBef>
                <a:spcPts val="420"/>
              </a:spcBef>
            </a:pP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В</a:t>
            </a:r>
            <a:r>
              <a:rPr sz="2400" b="1" spc="-20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2021</a:t>
            </a:r>
            <a:r>
              <a:rPr sz="2400" b="1" spc="-15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году</a:t>
            </a:r>
            <a:r>
              <a:rPr sz="2400" b="1" spc="-15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642B2B"/>
                </a:solidFill>
                <a:latin typeface="Microsoft Sans Serif"/>
                <a:cs typeface="Microsoft Sans Serif"/>
              </a:rPr>
              <a:t>-</a:t>
            </a:r>
            <a:r>
              <a:rPr sz="2400" spc="10" dirty="0">
                <a:solidFill>
                  <a:srgbClr val="642B2B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21</a:t>
            </a:r>
            <a:r>
              <a:rPr sz="2400" b="1" spc="-20" dirty="0">
                <a:solidFill>
                  <a:srgbClr val="642B2B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642B2B"/>
                </a:solidFill>
                <a:latin typeface="Arial"/>
                <a:cs typeface="Arial"/>
              </a:rPr>
              <a:t>организация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99968" y="1909305"/>
            <a:ext cx="4302361" cy="429260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8082" y="177901"/>
            <a:ext cx="6810375" cy="49593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ctr">
              <a:lnSpc>
                <a:spcPts val="3520"/>
              </a:lnSpc>
              <a:spcBef>
                <a:spcPts val="280"/>
              </a:spcBef>
            </a:pP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ВЫСТАВК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И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ПОЗВОЛЯЮ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Т 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РАСШИРЯТ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Ь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КЛИЕНТСКУ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Ю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БАЗ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У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И 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ПОВЫШАТ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Ь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ПРОДАЖИ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,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НАХОДИТ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Ь 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СПОСОБ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Ы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ОПТИМИЗАЦИ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И 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ПРОИЗВОДСТВЕННЫ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Х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ПРОЦЕССОВ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,  </a:t>
            </a:r>
            <a:r>
              <a:rPr sz="3000" b="1" spc="-85" dirty="0">
                <a:solidFill>
                  <a:srgbClr val="2A2929"/>
                </a:solidFill>
                <a:latin typeface="Arial"/>
                <a:cs typeface="Arial"/>
              </a:rPr>
              <a:t>ПОВЫШАТЬ </a:t>
            </a:r>
            <a:r>
              <a:rPr sz="3000" b="1" spc="-80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КОНКУРЕНТОСПОСОБНОСТЬ, </a:t>
            </a:r>
            <a:r>
              <a:rPr sz="3000" b="1" spc="-90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ОБЕСПЕЧИВАТ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Ь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ПОЗИТИВНО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Е 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ВОСПРИЯТИ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Е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БРЕНД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А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ИЛ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И 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КОМПАНИИ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,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УВЕЛИЧИВАТ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Ь 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РЕПУТАЦИОННЫ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Й</a:t>
            </a:r>
            <a:r>
              <a:rPr sz="3000" b="1" spc="-185" dirty="0">
                <a:solidFill>
                  <a:srgbClr val="2A2929"/>
                </a:solidFill>
                <a:latin typeface="Arial"/>
                <a:cs typeface="Arial"/>
              </a:rPr>
              <a:t> </a:t>
            </a:r>
            <a:r>
              <a:rPr sz="3000" b="1" spc="-95" dirty="0">
                <a:solidFill>
                  <a:srgbClr val="2A2929"/>
                </a:solidFill>
                <a:latin typeface="Arial"/>
                <a:cs typeface="Arial"/>
              </a:rPr>
              <a:t>КАПИТА</a:t>
            </a:r>
            <a:r>
              <a:rPr sz="3000" b="1" dirty="0">
                <a:solidFill>
                  <a:srgbClr val="2A2929"/>
                </a:solidFill>
                <a:latin typeface="Arial"/>
                <a:cs typeface="Arial"/>
              </a:rPr>
              <a:t>Л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3E037D5-F421-42A2-BF68-593D7B6D1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1" y="1555864"/>
            <a:ext cx="9550166" cy="6186309"/>
          </a:xfrm>
        </p:spPr>
        <p:txBody>
          <a:bodyPr/>
          <a:lstStyle/>
          <a:p>
            <a:pPr algn="ctr"/>
            <a:r>
              <a:rPr lang="ru-RU" sz="3200" b="0" dirty="0"/>
              <a:t>По итогам государственной поддержки субъектов туристской индустрии в </a:t>
            </a:r>
            <a:r>
              <a:rPr lang="ru-RU" sz="3200" dirty="0"/>
              <a:t>2020-2021</a:t>
            </a:r>
            <a:r>
              <a:rPr lang="ru-RU" sz="3200" b="0" dirty="0"/>
              <a:t> годах: </a:t>
            </a:r>
          </a:p>
          <a:p>
            <a:pPr algn="ctr"/>
            <a:endParaRPr lang="ru-RU" sz="3200" b="0" dirty="0"/>
          </a:p>
          <a:p>
            <a:r>
              <a:rPr lang="ru-RU" sz="3200" b="0" dirty="0"/>
              <a:t>- создано </a:t>
            </a:r>
            <a:r>
              <a:rPr lang="ru-RU" sz="3200" dirty="0"/>
              <a:t>185 </a:t>
            </a:r>
            <a:r>
              <a:rPr lang="ru-RU" sz="3200" b="0" dirty="0"/>
              <a:t>новых рабочих мест </a:t>
            </a:r>
          </a:p>
          <a:p>
            <a:r>
              <a:rPr lang="ru-RU" sz="3200" b="0" dirty="0"/>
              <a:t>- привлечено порядка </a:t>
            </a:r>
            <a:r>
              <a:rPr lang="ru-RU" sz="3200" dirty="0"/>
              <a:t>930,5</a:t>
            </a:r>
            <a:r>
              <a:rPr lang="ru-RU" sz="3200" b="0" dirty="0"/>
              <a:t> млн. рублей инвестиций.</a:t>
            </a:r>
          </a:p>
          <a:p>
            <a:endParaRPr lang="ru-RU" sz="3200" b="0" dirty="0"/>
          </a:p>
          <a:p>
            <a:pPr algn="ctr"/>
            <a:r>
              <a:rPr lang="ru-RU" sz="3200" b="0" dirty="0"/>
              <a:t>В </a:t>
            </a:r>
            <a:r>
              <a:rPr lang="ru-RU" sz="3200" dirty="0"/>
              <a:t>2022</a:t>
            </a:r>
            <a:r>
              <a:rPr lang="ru-RU" sz="3200" b="0" dirty="0"/>
              <a:t> году планируется:</a:t>
            </a:r>
          </a:p>
          <a:p>
            <a:pPr algn="ctr"/>
            <a:endParaRPr lang="ru-RU" sz="3200" b="0" dirty="0"/>
          </a:p>
          <a:p>
            <a:r>
              <a:rPr lang="ru-RU" sz="3200" b="0" dirty="0"/>
              <a:t>- создать </a:t>
            </a:r>
            <a:r>
              <a:rPr lang="ru-RU" sz="3200" dirty="0"/>
              <a:t>78</a:t>
            </a:r>
            <a:r>
              <a:rPr lang="ru-RU" sz="3200" b="0" dirty="0"/>
              <a:t> новых рабочих мест; </a:t>
            </a:r>
          </a:p>
          <a:p>
            <a:r>
              <a:rPr lang="ru-RU" sz="3200" b="0" dirty="0"/>
              <a:t>- привлечь внебюджетные инвестиции не менее </a:t>
            </a:r>
            <a:r>
              <a:rPr lang="ru-RU" sz="3200" dirty="0"/>
              <a:t>100</a:t>
            </a:r>
            <a:r>
              <a:rPr lang="ru-RU" sz="3200" b="0" dirty="0"/>
              <a:t> млн рублей. </a:t>
            </a:r>
          </a:p>
          <a:p>
            <a:endParaRPr lang="ru-RU" dirty="0"/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D6BF07B3-BC57-4303-A75C-46C77A0928D1}"/>
              </a:ext>
            </a:extLst>
          </p:cNvPr>
          <p:cNvGrpSpPr/>
          <p:nvPr/>
        </p:nvGrpSpPr>
        <p:grpSpPr>
          <a:xfrm>
            <a:off x="-20782" y="0"/>
            <a:ext cx="7712599" cy="10287000"/>
            <a:chOff x="0" y="0"/>
            <a:chExt cx="7712599" cy="10287000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4401F235-9F29-48DF-BF6A-75129431974E}"/>
                </a:ext>
              </a:extLst>
            </p:cNvPr>
            <p:cNvSpPr/>
            <p:nvPr/>
          </p:nvSpPr>
          <p:spPr>
            <a:xfrm>
              <a:off x="0" y="0"/>
              <a:ext cx="6000750" cy="10287000"/>
            </a:xfrm>
            <a:custGeom>
              <a:avLst/>
              <a:gdLst/>
              <a:ahLst/>
              <a:cxnLst/>
              <a:rect l="l" t="t" r="r" b="b"/>
              <a:pathLst>
                <a:path w="6000750" h="10287000">
                  <a:moveTo>
                    <a:pt x="600074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000749" y="0"/>
                  </a:lnTo>
                  <a:lnTo>
                    <a:pt x="6000749" y="10286999"/>
                  </a:lnTo>
                  <a:close/>
                </a:path>
              </a:pathLst>
            </a:custGeom>
            <a:solidFill>
              <a:srgbClr val="ABE3F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442EA632-3690-4409-B13F-253924FD687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95682"/>
              <a:ext cx="7712599" cy="565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990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726</Words>
  <Application>Microsoft Office PowerPoint</Application>
  <PresentationFormat>Произвольный</PresentationFormat>
  <Paragraphs>111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Cambria Math</vt:lpstr>
      <vt:lpstr>Microsoft Sans Serif</vt:lpstr>
      <vt:lpstr>Verdana</vt:lpstr>
      <vt:lpstr>Office Theme</vt:lpstr>
      <vt:lpstr>Презентация PowerPoint</vt:lpstr>
      <vt:lpstr>Какие программы есть ?</vt:lpstr>
      <vt:lpstr>Поддержка в цифрах</vt:lpstr>
      <vt:lpstr>Поддержка в цифрах</vt:lpstr>
      <vt:lpstr>Поддержка в цифрах</vt:lpstr>
      <vt:lpstr>Презентация PowerPoint</vt:lpstr>
      <vt:lpstr>«Высшее руководство  должно тратить 40-50  процентов времени на  обучение и мотивацию  своих сотрудников». Бак Роджерс</vt:lpstr>
      <vt:lpstr>Презентация PowerPoint</vt:lpstr>
      <vt:lpstr>Презентация PowerPoint</vt:lpstr>
      <vt:lpstr>Презентация PowerPoint</vt:lpstr>
      <vt:lpstr>Поддержка в цифрах</vt:lpstr>
      <vt:lpstr>Презентация PowerPoint</vt:lpstr>
      <vt:lpstr>Поддержка в цифрах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Зеленый Красный и Синий Яркий Современный СМИ и Издательское Дело Еженедельные Новости Команды Презентация, копия</dc:title>
  <dc:creator>Ayas Todoshev</dc:creator>
  <cp:keywords>DAE4arr9Nzc,BAEaTZuHxPQ</cp:keywords>
  <cp:lastModifiedBy>Амыр Юрьевич Муклаев</cp:lastModifiedBy>
  <cp:revision>10</cp:revision>
  <cp:lastPrinted>2022-10-03T05:12:44Z</cp:lastPrinted>
  <dcterms:created xsi:type="dcterms:W3CDTF">2022-04-20T04:39:48Z</dcterms:created>
  <dcterms:modified xsi:type="dcterms:W3CDTF">2022-10-03T05:22:31Z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2022-03-25T00:00:00Z</vt:filetime>
  </property>
  <property fmtid="{D5CDD505-2E9C-101B-9397-08002B2CF9AE}" pid="3" name="Creator">
    <vt:lpwstr>Canva</vt:lpwstr>
  </property>
  <property fmtid="{D5CDD505-2E9C-101B-9397-08002B2CF9AE}" pid="4" name="LastSaved">
    <vt:filetime>2022-04-20T00:00:00Z</vt:filetime>
  </property>
</Properties>
</file>